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Default Extension="fntdata" ContentType="application/x-fontdata"/>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917" r:id="rId4"/>
    <p:sldMasterId id="2147483931" r:id="rId5"/>
  </p:sldMasterIdLst>
  <p:notesMasterIdLst>
    <p:notesMasterId r:id="rId20"/>
  </p:notesMasterIdLst>
  <p:handoutMasterIdLst>
    <p:handoutMasterId r:id="rId21"/>
  </p:handoutMasterIdLst>
  <p:sldIdLst>
    <p:sldId id="260" r:id="rId6"/>
    <p:sldId id="261" r:id="rId7"/>
    <p:sldId id="286" r:id="rId8"/>
    <p:sldId id="287" r:id="rId9"/>
    <p:sldId id="280" r:id="rId10"/>
    <p:sldId id="268" r:id="rId11"/>
    <p:sldId id="288" r:id="rId12"/>
    <p:sldId id="271" r:id="rId13"/>
    <p:sldId id="281" r:id="rId14"/>
    <p:sldId id="282" r:id="rId15"/>
    <p:sldId id="273" r:id="rId16"/>
    <p:sldId id="283" r:id="rId17"/>
    <p:sldId id="289" r:id="rId18"/>
    <p:sldId id="277" r:id="rId19"/>
  </p:sldIdLst>
  <p:sldSz cx="9144000" cy="6858000" type="screen4x3"/>
  <p:notesSz cx="6997700" cy="9283700"/>
  <p:embeddedFontLst>
    <p:embeddedFont>
      <p:font typeface="Museo For Dell" pitchFamily="2" charset="0"/>
      <p:regular r:id="rId22"/>
      <p:bold r:id="rId23"/>
    </p:embeddedFont>
    <p:embeddedFont>
      <p:font typeface="Museo Sans For Dell" pitchFamily="2" charset="0"/>
      <p:regular r:id="rId24"/>
      <p:bold r:id="rId25"/>
    </p:embeddedFont>
    <p:embeddedFont>
      <p:font typeface="MS PGothic" pitchFamily="34" charset="-128"/>
      <p:regular r:id="rId26"/>
    </p:embeddedFont>
    <p:embeddedFont>
      <p:font typeface="Arial Black" pitchFamily="34" charset="0"/>
      <p:bold r:id="rId27"/>
    </p:embeddedFont>
    <p:embeddedFont>
      <p:font typeface="Trebuchet MS" pitchFamily="34" charset="0"/>
      <p:regular r:id="rId28"/>
      <p:bold r:id="rId29"/>
      <p:italic r:id="rId30"/>
      <p:boldItalic r:id="rId31"/>
    </p:embeddedFont>
  </p:embeddedFontLst>
  <p:custDataLst>
    <p:tags r:id="rId32"/>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85C3"/>
    <a:srgbClr val="EAEAEA"/>
    <a:srgbClr val="666666"/>
    <a:srgbClr val="444444"/>
    <a:srgbClr val="71C6C1"/>
    <a:srgbClr val="71C6EE"/>
    <a:srgbClr val="CE1126"/>
    <a:srgbClr val="CE75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551" autoAdjust="0"/>
    <p:restoredTop sz="75564" autoAdjust="0"/>
  </p:normalViewPr>
  <p:slideViewPr>
    <p:cSldViewPr snapToGrid="0">
      <p:cViewPr>
        <p:scale>
          <a:sx n="80" d="100"/>
          <a:sy n="80" d="100"/>
        </p:scale>
        <p:origin x="-2040" y="-702"/>
      </p:cViewPr>
      <p:guideLst>
        <p:guide orient="horz" pos="197"/>
        <p:guide orient="horz" pos="860"/>
        <p:guide orient="horz" pos="3789"/>
        <p:guide orient="horz" pos="729"/>
        <p:guide pos="3739"/>
        <p:guide pos="5484"/>
        <p:guide pos="3880"/>
        <p:guide pos="299"/>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7" d="100"/>
          <a:sy n="97" d="100"/>
        </p:scale>
        <p:origin x="-3540"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presProps" Target="presProps.xml"/><Relationship Id="rId38"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ags" Target="tags/tag1.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499225" y="9036050"/>
            <a:ext cx="490538" cy="247650"/>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cs typeface="+mn-cs"/>
              </a:defRPr>
            </a:lvl1pPr>
          </a:lstStyle>
          <a:p>
            <a:pPr>
              <a:defRPr/>
            </a:pPr>
            <a:fld id="{9D347EA0-1306-459A-989C-8DE0F65810E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p:cNvSpPr>
            <a:spLocks noGrp="1" noRot="1" noChangeAspect="1" noChangeArrowheads="1" noTextEdit="1"/>
          </p:cNvSpPr>
          <p:nvPr>
            <p:ph type="sldImg" idx="2"/>
          </p:nvPr>
        </p:nvSpPr>
        <p:spPr bwMode="auto">
          <a:xfrm>
            <a:off x="865188" y="382588"/>
            <a:ext cx="5337175" cy="3927475"/>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3738" y="4508500"/>
            <a:ext cx="5667375" cy="4257675"/>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21425" y="9074150"/>
            <a:ext cx="668338" cy="212725"/>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cs typeface="+mn-cs"/>
              </a:defRPr>
            </a:lvl1pPr>
          </a:lstStyle>
          <a:p>
            <a:pPr>
              <a:defRPr/>
            </a:pPr>
            <a:fld id="{A1B77AE5-169C-4296-A2A9-05589C817896}"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5988" y="382588"/>
            <a:ext cx="5235575" cy="3927475"/>
          </a:xfrm>
          <a:ln/>
        </p:spPr>
      </p:sp>
      <p:sp>
        <p:nvSpPr>
          <p:cNvPr id="32771" name="Notes Placeholder 2"/>
          <p:cNvSpPr>
            <a:spLocks noGrp="1"/>
          </p:cNvSpPr>
          <p:nvPr>
            <p:ph type="body" idx="1"/>
          </p:nvPr>
        </p:nvSpPr>
        <p:spPr>
          <a:noFill/>
          <a:ln/>
        </p:spPr>
        <p:txBody>
          <a:bodyPr/>
          <a:lstStyle/>
          <a:p>
            <a:r>
              <a:rPr lang="en-US" smtClean="0">
                <a:ea typeface="MS PGothic" pitchFamily="34" charset="-128"/>
              </a:rPr>
              <a:t>Welcome to the Dell SonicWALL WAN Acceleration product overview.  In this presentation we’ll cover the following topics:</a:t>
            </a:r>
          </a:p>
          <a:p>
            <a:pPr>
              <a:buFontTx/>
              <a:buChar char="•"/>
            </a:pPr>
            <a:r>
              <a:rPr lang="en-US" smtClean="0">
                <a:ea typeface="MS PGothic" pitchFamily="34" charset="-128"/>
              </a:rPr>
              <a:t> What does WAN Acceleration do?</a:t>
            </a:r>
          </a:p>
          <a:p>
            <a:pPr>
              <a:buFontTx/>
              <a:buChar char="•"/>
            </a:pPr>
            <a:r>
              <a:rPr lang="en-US" smtClean="0">
                <a:ea typeface="MS PGothic" pitchFamily="34" charset="-128"/>
              </a:rPr>
              <a:t> Dell SonicWALL’s approach to WAN Acceleration</a:t>
            </a:r>
          </a:p>
          <a:p>
            <a:pPr>
              <a:buFontTx/>
              <a:buChar char="•"/>
            </a:pPr>
            <a:r>
              <a:rPr lang="en-US" smtClean="0">
                <a:ea typeface="MS PGothic" pitchFamily="34" charset="-128"/>
              </a:rPr>
              <a:t> Dell SonicWALL’s WAN Acceleration solution – the WXA Series</a:t>
            </a:r>
          </a:p>
          <a:p>
            <a:pPr>
              <a:buFontTx/>
              <a:buChar char="•"/>
            </a:pPr>
            <a:r>
              <a:rPr lang="en-US" smtClean="0">
                <a:ea typeface="MS PGothic" pitchFamily="34" charset="-128"/>
              </a:rPr>
              <a:t> What can and can’t be accelerated</a:t>
            </a:r>
          </a:p>
          <a:p>
            <a:pPr>
              <a:buFontTx/>
              <a:buChar char="•"/>
            </a:pPr>
            <a:r>
              <a:rPr lang="en-US" smtClean="0">
                <a:ea typeface="MS PGothic" pitchFamily="34" charset="-128"/>
              </a:rPr>
              <a:t> Visualizing the benefits of WAN Acceleration</a:t>
            </a:r>
          </a:p>
          <a:p>
            <a:pPr>
              <a:buFontTx/>
              <a:buChar char="•"/>
            </a:pPr>
            <a:r>
              <a:rPr lang="en-US" smtClean="0">
                <a:ea typeface="MS PGothic" pitchFamily="34" charset="-128"/>
              </a:rPr>
              <a:t> And finally, we’ll look at the WXA Series feature and technical specs</a:t>
            </a:r>
          </a:p>
          <a:p>
            <a:endParaRPr lang="en-US" smtClean="0"/>
          </a:p>
        </p:txBody>
      </p:sp>
      <p:sp>
        <p:nvSpPr>
          <p:cNvPr id="17412" name="Slide Number Placeholder 4"/>
          <p:cNvSpPr>
            <a:spLocks noGrp="1"/>
          </p:cNvSpPr>
          <p:nvPr>
            <p:ph type="sldNum" sz="quarter" idx="5"/>
          </p:nvPr>
        </p:nvSpPr>
        <p:spPr/>
        <p:txBody>
          <a:bodyPr/>
          <a:lstStyle/>
          <a:p>
            <a:pPr defTabSz="906463">
              <a:defRPr/>
            </a:pPr>
            <a:fld id="{9AF44975-1808-43B7-A726-BBC118451144}" type="slidenum">
              <a:rPr lang="en-US" smtClean="0"/>
              <a:pPr defTabSz="906463">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15988" y="382588"/>
            <a:ext cx="5235575" cy="3927475"/>
          </a:xfrm>
          <a:ln/>
        </p:spPr>
      </p:sp>
      <p:sp>
        <p:nvSpPr>
          <p:cNvPr id="41987" name="Notes Placeholder 2"/>
          <p:cNvSpPr>
            <a:spLocks noGrp="1"/>
          </p:cNvSpPr>
          <p:nvPr>
            <p:ph type="body" idx="1"/>
          </p:nvPr>
        </p:nvSpPr>
        <p:spPr>
          <a:noFill/>
          <a:ln/>
        </p:spPr>
        <p:txBody>
          <a:bodyPr/>
          <a:lstStyle/>
          <a:p>
            <a:r>
              <a:rPr lang="en-US" smtClean="0">
                <a:ea typeface="MS PGothic" pitchFamily="34" charset="-128"/>
              </a:rPr>
              <a:t>While the WXA Series can accelerate many applications, it’s important to note there are some types of applications it cannot.  These include:</a:t>
            </a:r>
          </a:p>
          <a:p>
            <a:endParaRPr lang="en-US" smtClean="0">
              <a:ea typeface="MS PGothic" pitchFamily="34" charset="-128"/>
            </a:endParaRPr>
          </a:p>
          <a:p>
            <a:pPr>
              <a:buClr>
                <a:schemeClr val="bg1"/>
              </a:buClr>
              <a:buFontTx/>
              <a:buChar char="•"/>
            </a:pPr>
            <a:r>
              <a:rPr lang="en-US" smtClean="0">
                <a:ea typeface="MS PGothic" pitchFamily="34" charset="-128"/>
              </a:rPr>
              <a:t> Traffic encrypted using SSL or IPSec</a:t>
            </a:r>
          </a:p>
          <a:p>
            <a:pPr>
              <a:buClr>
                <a:schemeClr val="bg1"/>
              </a:buClr>
              <a:buFontTx/>
              <a:buChar char="•"/>
            </a:pPr>
            <a:r>
              <a:rPr lang="en-US" smtClean="0">
                <a:ea typeface="MS PGothic" pitchFamily="34" charset="-128"/>
              </a:rPr>
              <a:t> Traffic that has been compressed using file compression software as well as video and audio files that have built-in compression</a:t>
            </a:r>
          </a:p>
          <a:p>
            <a:pPr>
              <a:buClr>
                <a:schemeClr val="bg1"/>
              </a:buClr>
              <a:buFontTx/>
              <a:buChar char="•"/>
            </a:pPr>
            <a:r>
              <a:rPr lang="en-US" smtClean="0">
                <a:ea typeface="MS PGothic" pitchFamily="34" charset="-128"/>
              </a:rPr>
              <a:t> Desktop virtualization solutions such as RDP and Citrix</a:t>
            </a:r>
          </a:p>
          <a:p>
            <a:pPr>
              <a:buClr>
                <a:schemeClr val="bg1"/>
              </a:buClr>
              <a:buFontTx/>
              <a:buChar char="•"/>
            </a:pPr>
            <a:r>
              <a:rPr lang="en-US" smtClean="0">
                <a:ea typeface="MS PGothic" pitchFamily="34" charset="-128"/>
              </a:rPr>
              <a:t> And any traffic that is non-repeating</a:t>
            </a:r>
          </a:p>
          <a:p>
            <a:pPr>
              <a:buFontTx/>
              <a:buChar char="•"/>
            </a:pPr>
            <a:endParaRPr lang="en-US" smtClean="0">
              <a:ea typeface="MS PGothic" pitchFamily="34" charset="-128"/>
            </a:endParaRPr>
          </a:p>
          <a:p>
            <a:r>
              <a:rPr lang="en-US" smtClean="0">
                <a:ea typeface="MS PGothic" pitchFamily="34" charset="-128"/>
              </a:rPr>
              <a:t>The rule of thumb to remember is, “What does not repeat cannot be cached and accelerated.”</a:t>
            </a:r>
          </a:p>
        </p:txBody>
      </p:sp>
      <p:sp>
        <p:nvSpPr>
          <p:cNvPr id="36868" name="Slide Number Placeholder 3"/>
          <p:cNvSpPr>
            <a:spLocks noGrp="1"/>
          </p:cNvSpPr>
          <p:nvPr>
            <p:ph type="sldNum" sz="quarter" idx="5"/>
          </p:nvPr>
        </p:nvSpPr>
        <p:spPr/>
        <p:txBody>
          <a:bodyPr/>
          <a:lstStyle/>
          <a:p>
            <a:pPr>
              <a:defRPr/>
            </a:pPr>
            <a:fld id="{817E854E-5EEC-43E3-91B6-2CEBE9616A27}" type="slidenum">
              <a:rPr lang="en-US" smtClean="0"/>
              <a:pPr>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5988" y="382588"/>
            <a:ext cx="5235575" cy="3927475"/>
          </a:xfrm>
          <a:ln/>
        </p:spPr>
      </p:sp>
      <p:sp>
        <p:nvSpPr>
          <p:cNvPr id="43011" name="Notes Placeholder 2"/>
          <p:cNvSpPr>
            <a:spLocks noGrp="1"/>
          </p:cNvSpPr>
          <p:nvPr>
            <p:ph type="body" idx="1"/>
          </p:nvPr>
        </p:nvSpPr>
        <p:spPr>
          <a:noFill/>
          <a:ln/>
        </p:spPr>
        <p:txBody>
          <a:bodyPr/>
          <a:lstStyle/>
          <a:p>
            <a:r>
              <a:rPr lang="en-US" smtClean="0">
                <a:ea typeface="MS PGothic" pitchFamily="34" charset="-128"/>
              </a:rPr>
              <a:t>Seeing is believing, and many customers want to see the benefits of WAN Acceleration firsthand before they purchase. Let’s take a closer look.</a:t>
            </a:r>
          </a:p>
        </p:txBody>
      </p:sp>
      <p:sp>
        <p:nvSpPr>
          <p:cNvPr id="37892" name="Slide Number Placeholder 3"/>
          <p:cNvSpPr>
            <a:spLocks noGrp="1"/>
          </p:cNvSpPr>
          <p:nvPr>
            <p:ph type="sldNum" sz="quarter" idx="5"/>
          </p:nvPr>
        </p:nvSpPr>
        <p:spPr/>
        <p:txBody>
          <a:bodyPr/>
          <a:lstStyle/>
          <a:p>
            <a:pPr>
              <a:defRPr/>
            </a:pPr>
            <a:fld id="{D5300E27-5C13-412E-8054-6D385BAEF578}" type="slidenum">
              <a:rPr lang="en-US" smtClean="0"/>
              <a:pPr>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15988" y="382588"/>
            <a:ext cx="5235575" cy="3927475"/>
          </a:xfrm>
          <a:ln/>
        </p:spPr>
      </p:sp>
      <p:sp>
        <p:nvSpPr>
          <p:cNvPr id="44035" name="Notes Placeholder 2"/>
          <p:cNvSpPr>
            <a:spLocks noGrp="1"/>
          </p:cNvSpPr>
          <p:nvPr>
            <p:ph type="body" idx="1"/>
          </p:nvPr>
        </p:nvSpPr>
        <p:spPr>
          <a:noFill/>
          <a:ln/>
        </p:spPr>
        <p:txBody>
          <a:bodyPr/>
          <a:lstStyle/>
          <a:p>
            <a:r>
              <a:rPr lang="en-US" smtClean="0">
                <a:ea typeface="MS PGothic" pitchFamily="34" charset="-128"/>
              </a:rPr>
              <a:t>Demonstrating packet acceleration into and out of the WXA solution is simple using the built-in visualization capabilities.  You can easily provide statistics detailing traffic reduction, the increase in WAN capacity and more in a variety of formats.  Visualization is a powerful tool for showing exactly how the WXA Series can improve the performance of WAN applications.</a:t>
            </a:r>
          </a:p>
        </p:txBody>
      </p:sp>
      <p:sp>
        <p:nvSpPr>
          <p:cNvPr id="38916" name="Slide Number Placeholder 3"/>
          <p:cNvSpPr>
            <a:spLocks noGrp="1"/>
          </p:cNvSpPr>
          <p:nvPr>
            <p:ph type="sldNum" sz="quarter" idx="5"/>
          </p:nvPr>
        </p:nvSpPr>
        <p:spPr/>
        <p:txBody>
          <a:bodyPr/>
          <a:lstStyle/>
          <a:p>
            <a:pPr>
              <a:defRPr/>
            </a:pPr>
            <a:fld id="{E1E12307-580D-487E-B4A7-DC06DE24A3BD}" type="slidenum">
              <a:rPr lang="en-US" smtClean="0"/>
              <a:pPr>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915988" y="382588"/>
            <a:ext cx="5235575" cy="3927475"/>
          </a:xfrm>
          <a:ln/>
        </p:spPr>
      </p:sp>
      <p:sp>
        <p:nvSpPr>
          <p:cNvPr id="74755" name="Notes Placeholder 2"/>
          <p:cNvSpPr>
            <a:spLocks noGrp="1"/>
          </p:cNvSpPr>
          <p:nvPr>
            <p:ph type="body" idx="1"/>
          </p:nvPr>
        </p:nvSpPr>
        <p:spPr>
          <a:noFill/>
          <a:ln/>
        </p:spPr>
        <p:txBody>
          <a:bodyPr/>
          <a:lstStyle/>
          <a:p>
            <a:r>
              <a:rPr lang="en-US" smtClean="0">
                <a:ea typeface="MS PGothic" pitchFamily="34" charset="-128"/>
              </a:rPr>
              <a:t>Let’s review the key technical and feature specs of the Dell SonicWALL WXA Series solutions.  This information is important because it will help you match the right WXA solution to fit your customers’ needs.</a:t>
            </a:r>
          </a:p>
          <a:p>
            <a:endParaRPr lang="en-US" smtClean="0">
              <a:ea typeface="MS PGothic" pitchFamily="34" charset="-128"/>
            </a:endParaRPr>
          </a:p>
          <a:p>
            <a:pPr>
              <a:buClr>
                <a:schemeClr val="bg1"/>
              </a:buClr>
              <a:buFontTx/>
              <a:buChar char="•"/>
            </a:pPr>
            <a:r>
              <a:rPr lang="en-US" smtClean="0">
                <a:ea typeface="MS PGothic" pitchFamily="34" charset="-128"/>
              </a:rPr>
              <a:t> We’ll begin with the minimum firmware version required on the Dell SonicWALL Next-Generation Firewall to which the WXA solutions are attached.  The firewalls must be running SonicOS 5.8.1 or higher</a:t>
            </a:r>
          </a:p>
          <a:p>
            <a:pPr>
              <a:buClr>
                <a:schemeClr val="bg1"/>
              </a:buClr>
              <a:buFontTx/>
              <a:buChar char="•"/>
            </a:pPr>
            <a:r>
              <a:rPr lang="en-US" smtClean="0">
                <a:ea typeface="MS PGothic" pitchFamily="34" charset="-128"/>
              </a:rPr>
              <a:t> The WXA Series comes in four platforms – there is a software version, the WXA 500 Live CD, two hardware versions, the WXA 2000 and WXA 4000 and a virtual appliance, the WXA 5000</a:t>
            </a:r>
          </a:p>
          <a:p>
            <a:pPr>
              <a:buClr>
                <a:schemeClr val="bg1"/>
              </a:buClr>
              <a:buFontTx/>
              <a:buChar char="•"/>
            </a:pPr>
            <a:r>
              <a:rPr lang="en-US" smtClean="0">
                <a:ea typeface="MS PGothic" pitchFamily="34" charset="-128"/>
              </a:rPr>
              <a:t> The next two features – Recommended Concurrent Users and Maximum WAN Acceleration Connections – are inter-related.  It’s important to understand that each concurrent user may have more than one active WAN Acceleration connection at any time. Dell SonicWALL calculates the maximum number of connections by using an average of five flows per user.  The more users your customer has, the greater the number of connections they will have, so be sure to talk with your customers about the number of concurrent users they will have.</a:t>
            </a:r>
          </a:p>
          <a:p>
            <a:pPr>
              <a:buClr>
                <a:schemeClr val="bg1"/>
              </a:buClr>
              <a:buFontTx/>
              <a:buChar char="•"/>
            </a:pPr>
            <a:r>
              <a:rPr lang="en-US" smtClean="0">
                <a:ea typeface="MS PGothic" pitchFamily="34" charset="-128"/>
              </a:rPr>
              <a:t> All four Dell SonicWALL WXA solutions include the following features – byte caching, TCP acceleration, Compression and Windows File Sharing Acceleration</a:t>
            </a:r>
          </a:p>
          <a:p>
            <a:pPr>
              <a:buClr>
                <a:schemeClr val="bg1"/>
              </a:buClr>
              <a:buFontTx/>
              <a:buChar char="•"/>
            </a:pPr>
            <a:r>
              <a:rPr lang="en-US" smtClean="0">
                <a:ea typeface="MS PGothic" pitchFamily="34" charset="-128"/>
              </a:rPr>
              <a:t> In addition, to show the benefits of WAN Acceleration, all four models also include visualization capabilities that show the data reduction for both TCP and Windows File Sharing.</a:t>
            </a:r>
          </a:p>
        </p:txBody>
      </p:sp>
      <p:sp>
        <p:nvSpPr>
          <p:cNvPr id="40964" name="Slide Number Placeholder 3"/>
          <p:cNvSpPr>
            <a:spLocks noGrp="1"/>
          </p:cNvSpPr>
          <p:nvPr>
            <p:ph type="sldNum" sz="quarter" idx="5"/>
          </p:nvPr>
        </p:nvSpPr>
        <p:spPr/>
        <p:txBody>
          <a:bodyPr/>
          <a:lstStyle/>
          <a:p>
            <a:pPr>
              <a:defRPr/>
            </a:pPr>
            <a:fld id="{F355DFB1-F738-4BE2-AC71-B96F54DD9F03}" type="slidenum">
              <a:rPr lang="en-US" smtClean="0"/>
              <a:pPr>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15988" y="382588"/>
            <a:ext cx="5235575" cy="3927475"/>
          </a:xfrm>
          <a:ln/>
        </p:spPr>
      </p:sp>
      <p:sp>
        <p:nvSpPr>
          <p:cNvPr id="46083" name="Notes Placeholder 2"/>
          <p:cNvSpPr>
            <a:spLocks noGrp="1"/>
          </p:cNvSpPr>
          <p:nvPr>
            <p:ph type="body" idx="1"/>
          </p:nvPr>
        </p:nvSpPr>
        <p:spPr>
          <a:noFill/>
          <a:ln/>
        </p:spPr>
        <p:txBody>
          <a:bodyPr/>
          <a:lstStyle/>
          <a:p>
            <a:r>
              <a:rPr lang="en-US" smtClean="0">
                <a:ea typeface="MS PGothic" pitchFamily="34" charset="-128"/>
              </a:rPr>
              <a:t>We’ll wrap up this presentation with a few questions to test you on the material we’ve covered.</a:t>
            </a:r>
          </a:p>
          <a:p>
            <a:endParaRPr lang="en-US" smtClean="0">
              <a:latin typeface="Arial" pitchFamily="34" charset="0"/>
              <a:ea typeface="MS PGothic" pitchFamily="34" charset="-128"/>
            </a:endParaRPr>
          </a:p>
        </p:txBody>
      </p:sp>
      <p:sp>
        <p:nvSpPr>
          <p:cNvPr id="41988" name="Slide Number Placeholder 3"/>
          <p:cNvSpPr>
            <a:spLocks noGrp="1"/>
          </p:cNvSpPr>
          <p:nvPr>
            <p:ph type="sldNum" sz="quarter" idx="5"/>
          </p:nvPr>
        </p:nvSpPr>
        <p:spPr/>
        <p:txBody>
          <a:bodyPr/>
          <a:lstStyle/>
          <a:p>
            <a:pPr>
              <a:defRPr/>
            </a:pPr>
            <a:fld id="{D345F2E1-20EC-4DF6-912C-516F8126586D}" type="slidenum">
              <a:rPr lang="en-US" smtClean="0"/>
              <a:pPr>
                <a:defRPr/>
              </a:pPr>
              <a:t>14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915988" y="382588"/>
            <a:ext cx="5235575" cy="3927475"/>
          </a:xfrm>
          <a:ln/>
        </p:spPr>
      </p:sp>
      <p:sp>
        <p:nvSpPr>
          <p:cNvPr id="33795" name="Notes Placeholder 2"/>
          <p:cNvSpPr>
            <a:spLocks noGrp="1"/>
          </p:cNvSpPr>
          <p:nvPr>
            <p:ph type="body" idx="1"/>
          </p:nvPr>
        </p:nvSpPr>
        <p:spPr>
          <a:noFill/>
          <a:ln/>
        </p:spPr>
        <p:txBody>
          <a:bodyPr/>
          <a:lstStyle/>
          <a:p>
            <a:r>
              <a:rPr lang="en-US" smtClean="0">
                <a:ea typeface="MS PGothic" pitchFamily="34" charset="-128"/>
              </a:rPr>
              <a:t>We’ll begin with a look at what WAN Acceleration does.</a:t>
            </a:r>
          </a:p>
          <a:p>
            <a:endParaRPr lang="en-US" smtClean="0">
              <a:ea typeface="MS PGothic" pitchFamily="34" charset="-128"/>
            </a:endParaRPr>
          </a:p>
          <a:p>
            <a:r>
              <a:rPr lang="en-US" smtClean="0">
                <a:ea typeface="MS PGothic" pitchFamily="34" charset="-128"/>
              </a:rPr>
              <a:t>As a technology, WAN Acceleration provides some significant benefits.  These include:</a:t>
            </a:r>
          </a:p>
          <a:p>
            <a:endParaRPr lang="en-US" smtClean="0">
              <a:ea typeface="MS PGothic" pitchFamily="34" charset="-128"/>
            </a:endParaRPr>
          </a:p>
          <a:p>
            <a:pPr>
              <a:buFontTx/>
              <a:buChar char="•"/>
            </a:pPr>
            <a:r>
              <a:rPr lang="en-US" smtClean="0">
                <a:ea typeface="MS PGothic" pitchFamily="34" charset="-128"/>
              </a:rPr>
              <a:t> Improving the performance of business-critical applications</a:t>
            </a:r>
          </a:p>
          <a:p>
            <a:pPr>
              <a:buFontTx/>
              <a:buChar char="•"/>
            </a:pPr>
            <a:r>
              <a:rPr lang="en-US" smtClean="0">
                <a:ea typeface="MS PGothic" pitchFamily="34" charset="-128"/>
              </a:rPr>
              <a:t> Optimizing response times for these applications.  In the next few slides we’ll talk more about the different business applications that can be accelerated and how they are accelerated</a:t>
            </a:r>
          </a:p>
          <a:p>
            <a:pPr>
              <a:buFontTx/>
              <a:buChar char="•"/>
            </a:pPr>
            <a:r>
              <a:rPr lang="en-US" smtClean="0">
                <a:ea typeface="MS PGothic" pitchFamily="34" charset="-128"/>
              </a:rPr>
              <a:t> Reducing the bandwidth that network users consume</a:t>
            </a:r>
          </a:p>
          <a:p>
            <a:pPr>
              <a:buFontTx/>
              <a:buChar char="•"/>
            </a:pPr>
            <a:r>
              <a:rPr lang="en-US" smtClean="0">
                <a:ea typeface="MS PGothic" pitchFamily="34" charset="-128"/>
              </a:rPr>
              <a:t> Finally, lowering consumption leads to a reduction in bandwidth costs.  Why pay for more bandwidth when a solution exists to help you better utilize the bandwidth you already have?</a:t>
            </a:r>
          </a:p>
          <a:p>
            <a:pPr>
              <a:buFontTx/>
              <a:buChar char="•"/>
            </a:pPr>
            <a:endParaRPr lang="en-US" smtClean="0">
              <a:ea typeface="MS PGothic" pitchFamily="34" charset="-128"/>
            </a:endParaRPr>
          </a:p>
          <a:p>
            <a:r>
              <a:rPr lang="en-US" smtClean="0">
                <a:ea typeface="MS PGothic" pitchFamily="34" charset="-128"/>
              </a:rPr>
              <a:t>When you put these all together, you have a network that’s not only more efficient, it’s also faster.</a:t>
            </a:r>
          </a:p>
          <a:p>
            <a:endParaRPr lang="en-US" smtClean="0"/>
          </a:p>
        </p:txBody>
      </p:sp>
      <p:sp>
        <p:nvSpPr>
          <p:cNvPr id="4" name="Slide Number Placeholder 3"/>
          <p:cNvSpPr>
            <a:spLocks noGrp="1"/>
          </p:cNvSpPr>
          <p:nvPr>
            <p:ph type="sldNum" sz="quarter" idx="5"/>
          </p:nvPr>
        </p:nvSpPr>
        <p:spPr/>
        <p:txBody>
          <a:bodyPr/>
          <a:lstStyle/>
          <a:p>
            <a:pPr>
              <a:defRPr/>
            </a:pPr>
            <a:fld id="{70628D05-F583-4DD7-B7CE-5CF629A394E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15988" y="382588"/>
            <a:ext cx="5235575" cy="3927475"/>
          </a:xfrm>
          <a:ln/>
        </p:spPr>
      </p:sp>
      <p:sp>
        <p:nvSpPr>
          <p:cNvPr id="55299" name="Notes Placeholder 2"/>
          <p:cNvSpPr>
            <a:spLocks noGrp="1"/>
          </p:cNvSpPr>
          <p:nvPr>
            <p:ph type="body" idx="1"/>
          </p:nvPr>
        </p:nvSpPr>
        <p:spPr>
          <a:noFill/>
          <a:ln/>
        </p:spPr>
        <p:txBody>
          <a:bodyPr/>
          <a:lstStyle/>
          <a:p>
            <a:r>
              <a:rPr lang="en-US" smtClean="0">
                <a:ea typeface="MS PGothic" pitchFamily="34" charset="-128"/>
              </a:rPr>
              <a:t>Dell SonicWALL has its own approach to WAN Acceleration.  Let’s take a look.</a:t>
            </a:r>
          </a:p>
          <a:p>
            <a:endParaRPr lang="en-US" smtClean="0"/>
          </a:p>
          <a:p>
            <a:r>
              <a:rPr lang="en-US" smtClean="0">
                <a:ea typeface="MS PGothic" pitchFamily="34" charset="-128"/>
              </a:rPr>
              <a:t>We’ll start with a discussion of two key technologies at the core of Dell SonicWALL’s WAN Acceleration approach: Traffic Shaping and Traffic Acceleration.</a:t>
            </a:r>
          </a:p>
          <a:p>
            <a:endParaRPr lang="en-US" smtClean="0">
              <a:ea typeface="MS PGothic" pitchFamily="34" charset="-128"/>
            </a:endParaRPr>
          </a:p>
          <a:p>
            <a:r>
              <a:rPr lang="en-US" smtClean="0">
                <a:ea typeface="MS PGothic" pitchFamily="34" charset="-128"/>
              </a:rPr>
              <a:t>Traffic Shaping is a means of ensuring the traffic that goes through your network is “good” or “business-critical” and not “bad” or non-essential and time-wasting. Dell SonicWALL Next-Generation Firewalls provide the tools that enable IT administrators to determine and categorize good traffic from bad, and then block unwanted traffic while prioritizing the good.  Doing so helps them utilize the bandwidth that they have more effectively.  We’ll talk more about this shortly.</a:t>
            </a:r>
          </a:p>
          <a:p>
            <a:endParaRPr lang="en-US" smtClean="0">
              <a:ea typeface="MS PGothic" pitchFamily="34" charset="-128"/>
            </a:endParaRPr>
          </a:p>
          <a:p>
            <a:r>
              <a:rPr lang="en-US" smtClean="0">
                <a:ea typeface="MS PGothic" pitchFamily="34" charset="-128"/>
              </a:rPr>
              <a:t>The other technology that Dell SonicWALL WAN Acceleration appliances utilize is Traffic Acceleration which consists of three components.  The first of these is Traffic, or File, De-duplication.  Here, the data that makes up a file is broken down into sequences where the commonly-seen, or “duplicate,” sequences are replaced with a token that the remote end recognizes and uses to re-assemble the message.  This decreases the amount of data that needs to be sent across the link.  The second is Windows File Sharing acceleration, which helps improve response times while decreasing the amount of data transferred when downloading or accessing files from a shared drive.  And finally, Protocol Optimization provides LAN-like application performance for users accessing resources over the WAN by decreasing the latency and chattiness presented by inefficient protocols or application communication.</a:t>
            </a:r>
            <a:endParaRPr lang="en-US" smtClean="0">
              <a:latin typeface="Arial" pitchFamily="34" charset="0"/>
              <a:ea typeface="MS PGothic" pitchFamily="34" charset="-128"/>
            </a:endParaRPr>
          </a:p>
        </p:txBody>
      </p:sp>
      <p:sp>
        <p:nvSpPr>
          <p:cNvPr id="29700" name="Slide Number Placeholder 3"/>
          <p:cNvSpPr>
            <a:spLocks noGrp="1"/>
          </p:cNvSpPr>
          <p:nvPr>
            <p:ph type="sldNum" sz="quarter" idx="5"/>
          </p:nvPr>
        </p:nvSpPr>
        <p:spPr/>
        <p:txBody>
          <a:bodyPr/>
          <a:lstStyle/>
          <a:p>
            <a:pPr>
              <a:defRPr/>
            </a:pPr>
            <a:fld id="{787DCA7C-45D2-44F8-8E07-9F7C39BB6904}" type="slidenum">
              <a:rPr lang="en-US" smtClean="0"/>
              <a:pPr>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15988" y="382588"/>
            <a:ext cx="5235575" cy="3927475"/>
          </a:xfrm>
          <a:ln/>
        </p:spPr>
      </p:sp>
      <p:sp>
        <p:nvSpPr>
          <p:cNvPr id="56323" name="Notes Placeholder 2"/>
          <p:cNvSpPr>
            <a:spLocks noGrp="1"/>
          </p:cNvSpPr>
          <p:nvPr>
            <p:ph type="body" idx="1"/>
          </p:nvPr>
        </p:nvSpPr>
        <p:spPr>
          <a:noFill/>
          <a:ln/>
        </p:spPr>
        <p:txBody>
          <a:bodyPr/>
          <a:lstStyle/>
          <a:p>
            <a:r>
              <a:rPr lang="en-US" smtClean="0">
                <a:ea typeface="MS PGothic" pitchFamily="34" charset="-128"/>
              </a:rPr>
              <a:t>Now we’ll break these into two steps.  The first step in WAN Acceleration – Traffic Shaping - can be achieved using Dell SonicWALL Application Intelligence, Control and Visualization which is available on Dell SonicWALL Next-Generation Firewalls. Application Intelligence, Control and Visualization enables IT administrators to indentify and categorize applications.  Not only do you have the ability to identify the applications being used on your network, you also have control over whether or not the applications can be used, who can use them, when they can be used and how much bandwidth you want to allocate to the applications.  </a:t>
            </a:r>
          </a:p>
          <a:p>
            <a:endParaRPr lang="en-US" smtClean="0">
              <a:ea typeface="MS PGothic" pitchFamily="34" charset="-128"/>
            </a:endParaRPr>
          </a:p>
          <a:p>
            <a:endParaRPr lang="en-US" smtClean="0">
              <a:ea typeface="MS PGothic" pitchFamily="34" charset="-128"/>
            </a:endParaRPr>
          </a:p>
          <a:p>
            <a:endParaRPr lang="en-US" smtClean="0">
              <a:ea typeface="MS PGothic" pitchFamily="34" charset="-128"/>
            </a:endParaRPr>
          </a:p>
        </p:txBody>
      </p:sp>
      <p:sp>
        <p:nvSpPr>
          <p:cNvPr id="30724" name="Slide Number Placeholder 3"/>
          <p:cNvSpPr>
            <a:spLocks noGrp="1"/>
          </p:cNvSpPr>
          <p:nvPr>
            <p:ph type="sldNum" sz="quarter" idx="5"/>
          </p:nvPr>
        </p:nvSpPr>
        <p:spPr/>
        <p:txBody>
          <a:bodyPr/>
          <a:lstStyle/>
          <a:p>
            <a:pPr>
              <a:defRPr/>
            </a:pPr>
            <a:fld id="{A3B740EB-7698-4B3D-87D9-FBE010F1BCA4}" type="slidenum">
              <a:rPr lang="en-US" smtClean="0"/>
              <a:pPr>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15988" y="382588"/>
            <a:ext cx="5235575" cy="3927475"/>
          </a:xfrm>
          <a:ln/>
        </p:spPr>
      </p:sp>
      <p:sp>
        <p:nvSpPr>
          <p:cNvPr id="36867" name="Notes Placeholder 2"/>
          <p:cNvSpPr>
            <a:spLocks noGrp="1"/>
          </p:cNvSpPr>
          <p:nvPr>
            <p:ph type="body" idx="1"/>
          </p:nvPr>
        </p:nvSpPr>
        <p:spPr>
          <a:noFill/>
          <a:ln/>
        </p:spPr>
        <p:txBody>
          <a:bodyPr/>
          <a:lstStyle/>
          <a:p>
            <a:r>
              <a:rPr lang="en-US" smtClean="0">
                <a:ea typeface="MS PGothic" pitchFamily="34" charset="-128"/>
              </a:rPr>
              <a:t>The second step in WAN Acceleration is the acceleration of “good” traffic.  Unlike Traffic Shaping which happens on the firewall, Traffic Acceleration is handled by the WAN Acceleration solution.  Traffic Acceleration works very well on many of the applications you use on a daily basis such as email, Microsoft Office apps including Word, PowerPoint and Excel, PDFs, file sharing sites and Web 2.0 apps.  It doesn’t matter if the file size is small or large.  Traffic Acceleration is more effective if the changes made to the file are smaller, but this is something you can monitor in the appliance’s local management interface which you can see to the right.</a:t>
            </a:r>
          </a:p>
          <a:p>
            <a:endParaRPr lang="en-US" smtClean="0">
              <a:ea typeface="MS PGothic" pitchFamily="34" charset="-128"/>
            </a:endParaRPr>
          </a:p>
          <a:p>
            <a:r>
              <a:rPr lang="en-US" smtClean="0">
                <a:ea typeface="MS PGothic" pitchFamily="34" charset="-128"/>
              </a:rPr>
              <a:t>So how can a WAN Acceleration solution from Dell SonicWALL help customers?  It’s simple.  Reducing and even eliminating redundant traffic going between remote or branch office networks decreases latency, which speeds up responsiveness, both of which improve the experience of customers’ employees.  Not only that, it enables them to be more productive.</a:t>
            </a:r>
          </a:p>
        </p:txBody>
      </p:sp>
      <p:sp>
        <p:nvSpPr>
          <p:cNvPr id="31748" name="Slide Number Placeholder 3"/>
          <p:cNvSpPr>
            <a:spLocks noGrp="1"/>
          </p:cNvSpPr>
          <p:nvPr>
            <p:ph type="sldNum" sz="quarter" idx="5"/>
          </p:nvPr>
        </p:nvSpPr>
        <p:spPr/>
        <p:txBody>
          <a:bodyPr/>
          <a:lstStyle/>
          <a:p>
            <a:pPr>
              <a:defRPr/>
            </a:pPr>
            <a:fld id="{992866C4-EFBB-4940-9A82-5BA4B28692D4}" type="slidenum">
              <a:rPr lang="en-US" smtClean="0"/>
              <a:pPr>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5988" y="382588"/>
            <a:ext cx="5235575" cy="3927475"/>
          </a:xfrm>
          <a:ln/>
        </p:spPr>
      </p:sp>
      <p:sp>
        <p:nvSpPr>
          <p:cNvPr id="37891" name="Notes Placeholder 2"/>
          <p:cNvSpPr>
            <a:spLocks noGrp="1"/>
          </p:cNvSpPr>
          <p:nvPr>
            <p:ph type="body" idx="1"/>
          </p:nvPr>
        </p:nvSpPr>
        <p:spPr>
          <a:noFill/>
          <a:ln/>
        </p:spPr>
        <p:txBody>
          <a:bodyPr/>
          <a:lstStyle/>
          <a:p>
            <a:r>
              <a:rPr lang="en-US" smtClean="0">
                <a:ea typeface="MS PGothic" pitchFamily="34" charset="-128"/>
              </a:rPr>
              <a:t>So far we’ve talked about WAN Acceleration as a technology.  Now let’s take a look at the WXA Series, Dell SonicWALL’s WAN Acceleration solution.</a:t>
            </a:r>
          </a:p>
        </p:txBody>
      </p:sp>
      <p:sp>
        <p:nvSpPr>
          <p:cNvPr id="32772" name="Slide Number Placeholder 3"/>
          <p:cNvSpPr>
            <a:spLocks noGrp="1"/>
          </p:cNvSpPr>
          <p:nvPr>
            <p:ph type="sldNum" sz="quarter" idx="5"/>
          </p:nvPr>
        </p:nvSpPr>
        <p:spPr/>
        <p:txBody>
          <a:bodyPr/>
          <a:lstStyle/>
          <a:p>
            <a:pPr>
              <a:defRPr/>
            </a:pPr>
            <a:fld id="{3D8404AE-6072-4787-8F1E-A948B1578BE2}" type="slidenum">
              <a:rPr lang="en-US" smtClean="0"/>
              <a:pPr>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5988" y="382588"/>
            <a:ext cx="5235575" cy="3927475"/>
          </a:xfrm>
          <a:ln/>
        </p:spPr>
      </p:sp>
      <p:sp>
        <p:nvSpPr>
          <p:cNvPr id="50179" name="Notes Placeholder 2"/>
          <p:cNvSpPr>
            <a:spLocks noGrp="1"/>
          </p:cNvSpPr>
          <p:nvPr>
            <p:ph type="body" idx="1"/>
          </p:nvPr>
        </p:nvSpPr>
        <p:spPr>
          <a:noFill/>
          <a:ln/>
        </p:spPr>
        <p:txBody>
          <a:bodyPr/>
          <a:lstStyle/>
          <a:p>
            <a:r>
              <a:rPr lang="en-US" smtClean="0">
                <a:ea typeface="MS PGothic" pitchFamily="34" charset="-128"/>
              </a:rPr>
              <a:t>You already know Dell SonicWALL is a leading provider of Next-Generation Firewalls for businesses of all sizes.  However you may not be aware that we have a portfolio of powerful, yet affordable, WAN Acceleration solutions called the WXA Series.  The WXA Series is available in several delivery models to meet customers’ needs, including the WXA 500 Live CD, WXA 2000 and WXA 4000 hardware appliances, as well as the WXA 5000 Virtual Appliance.  Unlike standalone WAN acceleration products, Dell SonicWALL WXA solutions are integrated add-ons to Dell SonicWALL Next-Generation Firewalls so they’re easy to deploy and manage.</a:t>
            </a:r>
          </a:p>
        </p:txBody>
      </p:sp>
      <p:sp>
        <p:nvSpPr>
          <p:cNvPr id="33796" name="Slide Number Placeholder 3"/>
          <p:cNvSpPr>
            <a:spLocks noGrp="1"/>
          </p:cNvSpPr>
          <p:nvPr>
            <p:ph type="sldNum" sz="quarter" idx="5"/>
          </p:nvPr>
        </p:nvSpPr>
        <p:spPr/>
        <p:txBody>
          <a:bodyPr/>
          <a:lstStyle/>
          <a:p>
            <a:pPr>
              <a:defRPr/>
            </a:pPr>
            <a:fld id="{96EE9BDB-677C-4B14-8A26-47A8DF8A3A94}" type="slidenum">
              <a:rPr lang="en-US" smtClean="0"/>
              <a:pPr>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15988" y="382588"/>
            <a:ext cx="5235575" cy="3927475"/>
          </a:xfrm>
          <a:ln/>
        </p:spPr>
      </p:sp>
      <p:sp>
        <p:nvSpPr>
          <p:cNvPr id="39939" name="Notes Placeholder 2"/>
          <p:cNvSpPr>
            <a:spLocks noGrp="1"/>
          </p:cNvSpPr>
          <p:nvPr>
            <p:ph type="body" idx="1"/>
          </p:nvPr>
        </p:nvSpPr>
        <p:spPr>
          <a:noFill/>
          <a:ln/>
        </p:spPr>
        <p:txBody>
          <a:bodyPr/>
          <a:lstStyle/>
          <a:p>
            <a:r>
              <a:rPr lang="en-US" smtClean="0">
                <a:ea typeface="MS PGothic" pitchFamily="34" charset="-128"/>
              </a:rPr>
              <a:t>So which applications can the WXA Series accelerate?</a:t>
            </a:r>
          </a:p>
          <a:p>
            <a:endParaRPr lang="en-US" smtClean="0">
              <a:ea typeface="MS PGothic" pitchFamily="34" charset="-128"/>
            </a:endParaRPr>
          </a:p>
          <a:p>
            <a:r>
              <a:rPr lang="en-US" smtClean="0">
                <a:ea typeface="MS PGothic" pitchFamily="34" charset="-128"/>
              </a:rPr>
              <a:t>The answer is, the WXA Series can accelerate many of the essential applications businesses use every day.  Here are just a few:</a:t>
            </a:r>
          </a:p>
          <a:p>
            <a:endParaRPr lang="en-US" smtClean="0">
              <a:ea typeface="MS PGothic" pitchFamily="34" charset="-128"/>
            </a:endParaRPr>
          </a:p>
          <a:p>
            <a:pPr>
              <a:buFontTx/>
              <a:buChar char="•"/>
            </a:pPr>
            <a:r>
              <a:rPr lang="en-US" smtClean="0">
                <a:ea typeface="MS PGothic" pitchFamily="34" charset="-128"/>
              </a:rPr>
              <a:t> Internal web applications [CLICK]</a:t>
            </a:r>
          </a:p>
          <a:p>
            <a:pPr>
              <a:buFontTx/>
              <a:buChar char="•"/>
            </a:pPr>
            <a:r>
              <a:rPr lang="en-US" smtClean="0">
                <a:ea typeface="MS PGothic" pitchFamily="34" charset="-128"/>
              </a:rPr>
              <a:t> File transfers over FTP [CLICK]</a:t>
            </a:r>
          </a:p>
          <a:p>
            <a:pPr>
              <a:buFontTx/>
              <a:buChar char="•"/>
            </a:pPr>
            <a:r>
              <a:rPr lang="en-US" smtClean="0">
                <a:ea typeface="MS PGothic" pitchFamily="34" charset="-128"/>
              </a:rPr>
              <a:t> Windows File Sharing [CLICK]</a:t>
            </a:r>
          </a:p>
          <a:p>
            <a:pPr>
              <a:buFontTx/>
              <a:buChar char="•"/>
            </a:pPr>
            <a:r>
              <a:rPr lang="en-US" smtClean="0">
                <a:ea typeface="MS PGothic" pitchFamily="34" charset="-128"/>
              </a:rPr>
              <a:t> SharePoint</a:t>
            </a:r>
          </a:p>
          <a:p>
            <a:pPr>
              <a:buFontTx/>
              <a:buChar char="•"/>
            </a:pPr>
            <a:r>
              <a:rPr lang="en-US" smtClean="0">
                <a:ea typeface="MS PGothic" pitchFamily="34" charset="-128"/>
              </a:rPr>
              <a:t> Database applications</a:t>
            </a:r>
          </a:p>
          <a:p>
            <a:pPr>
              <a:buFontTx/>
              <a:buChar char="•"/>
            </a:pPr>
            <a:r>
              <a:rPr lang="en-US" smtClean="0">
                <a:ea typeface="MS PGothic" pitchFamily="34" charset="-128"/>
              </a:rPr>
              <a:t> Backup and Recovery from a client to a SonicWALL CDP appliance [CLICK]</a:t>
            </a:r>
          </a:p>
          <a:p>
            <a:pPr>
              <a:buFontTx/>
              <a:buChar char="•"/>
            </a:pPr>
            <a:r>
              <a:rPr lang="en-US" smtClean="0">
                <a:ea typeface="MS PGothic" pitchFamily="34" charset="-128"/>
              </a:rPr>
              <a:t> Database replications</a:t>
            </a:r>
          </a:p>
          <a:p>
            <a:pPr>
              <a:buFontTx/>
              <a:buChar char="•"/>
            </a:pPr>
            <a:endParaRPr lang="en-US" smtClean="0">
              <a:ea typeface="MS PGothic" pitchFamily="34" charset="-128"/>
            </a:endParaRPr>
          </a:p>
          <a:p>
            <a:r>
              <a:rPr lang="en-US" smtClean="0">
                <a:ea typeface="MS PGothic" pitchFamily="34" charset="-128"/>
              </a:rPr>
              <a:t>As I said, these are just a few.</a:t>
            </a:r>
          </a:p>
        </p:txBody>
      </p:sp>
      <p:sp>
        <p:nvSpPr>
          <p:cNvPr id="35844" name="Slide Number Placeholder 3"/>
          <p:cNvSpPr>
            <a:spLocks noGrp="1"/>
          </p:cNvSpPr>
          <p:nvPr>
            <p:ph type="sldNum" sz="quarter" idx="5"/>
          </p:nvPr>
        </p:nvSpPr>
        <p:spPr/>
        <p:txBody>
          <a:bodyPr/>
          <a:lstStyle/>
          <a:p>
            <a:pPr>
              <a:defRPr/>
            </a:pPr>
            <a:fld id="{19A62982-AAA1-4B38-A4BC-3617738454AE}" type="slidenum">
              <a:rPr lang="en-US" smtClean="0"/>
              <a:pPr>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5988" y="382588"/>
            <a:ext cx="5235575" cy="3927475"/>
          </a:xfrm>
          <a:ln/>
        </p:spPr>
      </p:sp>
      <p:sp>
        <p:nvSpPr>
          <p:cNvPr id="40963" name="Notes Placeholder 2"/>
          <p:cNvSpPr>
            <a:spLocks noGrp="1"/>
          </p:cNvSpPr>
          <p:nvPr>
            <p:ph type="body" idx="1"/>
          </p:nvPr>
        </p:nvSpPr>
        <p:spPr>
          <a:noFill/>
          <a:ln/>
        </p:spPr>
        <p:txBody>
          <a:bodyPr/>
          <a:lstStyle/>
          <a:p>
            <a:r>
              <a:rPr lang="en-US" smtClean="0">
                <a:ea typeface="MS PGothic" pitchFamily="34" charset="-128"/>
              </a:rPr>
              <a:t>The following are applications in which the WXA series can accelerate.  This is not a complete list, but is a well-known list of applications that can benefit from WAN acceleration.</a:t>
            </a:r>
          </a:p>
          <a:p>
            <a:endParaRPr lang="en-US" smtClean="0">
              <a:ea typeface="MS PGothic" pitchFamily="34" charset="-128"/>
            </a:endParaRPr>
          </a:p>
          <a:p>
            <a:endParaRPr lang="en-US" smtClean="0">
              <a:ea typeface="MS PGothic" pitchFamily="34" charset="-128"/>
            </a:endParaRPr>
          </a:p>
          <a:p>
            <a:pPr>
              <a:buClr>
                <a:schemeClr val="bg1"/>
              </a:buClr>
              <a:buFontTx/>
              <a:buChar char="•"/>
            </a:pPr>
            <a:r>
              <a:rPr lang="en-US" smtClean="0">
                <a:ea typeface="MS PGothic" pitchFamily="34" charset="-128"/>
              </a:rPr>
              <a:t> Internal web applications</a:t>
            </a:r>
          </a:p>
          <a:p>
            <a:pPr>
              <a:buClr>
                <a:schemeClr val="bg1"/>
              </a:buClr>
              <a:buFontTx/>
              <a:buChar char="•"/>
            </a:pPr>
            <a:r>
              <a:rPr lang="en-US" smtClean="0">
                <a:ea typeface="MS PGothic" pitchFamily="34" charset="-128"/>
              </a:rPr>
              <a:t> File transfers over FTP</a:t>
            </a:r>
          </a:p>
          <a:p>
            <a:pPr>
              <a:buClr>
                <a:schemeClr val="bg1"/>
              </a:buClr>
              <a:buFontTx/>
              <a:buChar char="•"/>
            </a:pPr>
            <a:r>
              <a:rPr lang="en-US" smtClean="0">
                <a:ea typeface="MS PGothic" pitchFamily="34" charset="-128"/>
              </a:rPr>
              <a:t> Windows File Sharing</a:t>
            </a:r>
          </a:p>
          <a:p>
            <a:pPr>
              <a:buClr>
                <a:schemeClr val="bg1"/>
              </a:buClr>
              <a:buFontTx/>
              <a:buChar char="•"/>
            </a:pPr>
            <a:r>
              <a:rPr lang="en-US" smtClean="0">
                <a:ea typeface="MS PGothic" pitchFamily="34" charset="-128"/>
              </a:rPr>
              <a:t> SharePoint</a:t>
            </a:r>
          </a:p>
          <a:p>
            <a:pPr>
              <a:buClr>
                <a:schemeClr val="bg1"/>
              </a:buClr>
              <a:buFontTx/>
              <a:buChar char="•"/>
            </a:pPr>
            <a:r>
              <a:rPr lang="en-US" smtClean="0">
                <a:ea typeface="MS PGothic" pitchFamily="34" charset="-128"/>
              </a:rPr>
              <a:t> Database applications</a:t>
            </a:r>
          </a:p>
          <a:p>
            <a:pPr>
              <a:buClr>
                <a:schemeClr val="bg1"/>
              </a:buClr>
              <a:buFontTx/>
              <a:buChar char="•"/>
            </a:pPr>
            <a:r>
              <a:rPr lang="en-US" smtClean="0">
                <a:ea typeface="MS PGothic" pitchFamily="34" charset="-128"/>
              </a:rPr>
              <a:t> Backup and Recovery from a client to a Dell SonicWALL CDP appliance</a:t>
            </a:r>
          </a:p>
          <a:p>
            <a:pPr>
              <a:buClr>
                <a:schemeClr val="bg1"/>
              </a:buClr>
              <a:buFontTx/>
              <a:buChar char="•"/>
            </a:pPr>
            <a:r>
              <a:rPr lang="en-US" smtClean="0">
                <a:ea typeface="MS PGothic" pitchFamily="34" charset="-128"/>
              </a:rPr>
              <a:t> Dell Equalogic </a:t>
            </a:r>
          </a:p>
          <a:p>
            <a:pPr>
              <a:buClr>
                <a:schemeClr val="bg1"/>
              </a:buClr>
              <a:buFontTx/>
              <a:buChar char="•"/>
            </a:pPr>
            <a:r>
              <a:rPr lang="en-US" smtClean="0">
                <a:ea typeface="MS PGothic" pitchFamily="34" charset="-128"/>
              </a:rPr>
              <a:t> Database replications</a:t>
            </a:r>
          </a:p>
          <a:p>
            <a:pPr>
              <a:buFontTx/>
              <a:buChar char="•"/>
            </a:pPr>
            <a:endParaRPr lang="en-US" smtClean="0">
              <a:ea typeface="MS PGothic" pitchFamily="34" charset="-128"/>
            </a:endParaRPr>
          </a:p>
        </p:txBody>
      </p:sp>
      <p:sp>
        <p:nvSpPr>
          <p:cNvPr id="35844" name="Slide Number Placeholder 3"/>
          <p:cNvSpPr>
            <a:spLocks noGrp="1"/>
          </p:cNvSpPr>
          <p:nvPr>
            <p:ph type="sldNum" sz="quarter" idx="5"/>
          </p:nvPr>
        </p:nvSpPr>
        <p:spPr/>
        <p:txBody>
          <a:bodyPr/>
          <a:lstStyle/>
          <a:p>
            <a:pPr>
              <a:defRPr/>
            </a:pPr>
            <a:fld id="{A0A4E658-F6C6-42FF-9915-7F5E28D3539F}" type="slidenum">
              <a:rPr lang="en-US" smtClean="0"/>
              <a:pPr>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7" name="Rectangle 6"/>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sp>
        <p:nvSpPr>
          <p:cNvPr id="8" name="Rectangle 7"/>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rebuchet MS" pitchFamily="34" charset="0"/>
            </a:endParaRPr>
          </a:p>
        </p:txBody>
      </p:sp>
      <p:pic>
        <p:nvPicPr>
          <p:cNvPr id="9" name="Picture 18" descr="dell_blue_lrg_logo.png"/>
          <p:cNvPicPr>
            <a:picLocks noChangeAspect="1"/>
          </p:cNvPicPr>
          <p:nvPr/>
        </p:nvPicPr>
        <p:blipFill>
          <a:blip r:embed="rId2" cstate="print"/>
          <a:srcRect/>
          <a:stretch>
            <a:fillRect/>
          </a:stretch>
        </p:blipFill>
        <p:spPr bwMode="black">
          <a:xfrm>
            <a:off x="7265988" y="2651125"/>
            <a:ext cx="1487487" cy="1487488"/>
          </a:xfrm>
          <a:prstGeom prst="rect">
            <a:avLst/>
          </a:prstGeom>
          <a:noFill/>
          <a:ln w="9525">
            <a:noFill/>
            <a:miter lim="800000"/>
            <a:headEnd/>
            <a:tailEnd/>
          </a:ln>
        </p:spPr>
      </p:pic>
      <p:sp>
        <p:nvSpPr>
          <p:cNvPr id="361476" name="Title Placeholder 21"/>
          <p:cNvSpPr>
            <a:spLocks noGrp="1"/>
          </p:cNvSpPr>
          <p:nvPr>
            <p:ph type="ctrTitle"/>
          </p:nvPr>
        </p:nvSpPr>
        <p:spPr>
          <a:xfrm>
            <a:off x="457200" y="2660253"/>
            <a:ext cx="5962650" cy="1025922"/>
          </a:xfrm>
        </p:spPr>
        <p:txBody>
          <a:bodyPr anchor="b"/>
          <a:lstStyle>
            <a:lvl1pPr algn="l">
              <a:lnSpc>
                <a:spcPts val="4000"/>
              </a:lnSpc>
              <a:defRPr sz="3600" b="0" i="0" smtClean="0">
                <a:solidFill>
                  <a:schemeClr val="bg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57200" y="4165390"/>
            <a:ext cx="5953125" cy="276999"/>
          </a:xfrm>
        </p:spPr>
        <p:txBody>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361113" y="6470650"/>
            <a:ext cx="868362" cy="222250"/>
          </a:xfrm>
          <a:prstGeom prst="rect">
            <a:avLst/>
          </a:prstGeom>
        </p:spPr>
        <p:txBody>
          <a:bodyPr/>
          <a:lstStyle>
            <a:lvl1pPr>
              <a:defRPr/>
            </a:lvl1pPr>
          </a:lstStyle>
          <a:p>
            <a:pPr>
              <a:defRPr/>
            </a:pPr>
            <a:fld id="{A0A8E5DD-88BC-464F-8F0D-15E49FA5F711}" type="datetime1">
              <a:rPr lang="en-US"/>
              <a:pPr>
                <a:defRPr/>
              </a:pPr>
              <a:t>2/24/2014</a:t>
            </a:fld>
            <a:endParaRPr lang="en-US" dirty="0">
              <a:solidFill>
                <a:schemeClr val="bg1"/>
              </a:solidFill>
            </a:endParaRPr>
          </a:p>
        </p:txBody>
      </p:sp>
      <p:sp>
        <p:nvSpPr>
          <p:cNvPr id="5" name="Rectangle 5"/>
          <p:cNvSpPr>
            <a:spLocks noGrp="1" noChangeArrowheads="1"/>
          </p:cNvSpPr>
          <p:nvPr>
            <p:ph type="ftr" sz="quarter" idx="11"/>
          </p:nvPr>
        </p:nvSpPr>
        <p:spPr>
          <a:xfrm>
            <a:off x="450850" y="6470650"/>
            <a:ext cx="5737225" cy="222250"/>
          </a:xfrm>
          <a:prstGeom prst="rect">
            <a:avLst/>
          </a:prstGeom>
        </p:spPr>
        <p:txBody>
          <a:bodyPr/>
          <a:lstStyle>
            <a:lvl1pPr>
              <a:defRPr/>
            </a:lvl1pPr>
          </a:lstStyle>
          <a:p>
            <a:pPr>
              <a:defRPr/>
            </a:pPr>
            <a:r>
              <a:rPr lang="en-US"/>
              <a:t>SonicWALL CONFIDENTIAL   All Rights Reserved</a:t>
            </a:r>
          </a:p>
        </p:txBody>
      </p:sp>
      <p:sp>
        <p:nvSpPr>
          <p:cNvPr id="6" name="Rectangle 6"/>
          <p:cNvSpPr>
            <a:spLocks noGrp="1" noChangeArrowheads="1"/>
          </p:cNvSpPr>
          <p:nvPr>
            <p:ph type="sldNum" sz="quarter" idx="12"/>
          </p:nvPr>
        </p:nvSpPr>
        <p:spPr>
          <a:xfrm>
            <a:off x="63500" y="6472238"/>
            <a:ext cx="238125" cy="222250"/>
          </a:xfrm>
          <a:prstGeom prst="rect">
            <a:avLst/>
          </a:prstGeom>
        </p:spPr>
        <p:txBody>
          <a:bodyPr/>
          <a:lstStyle>
            <a:lvl1pPr>
              <a:defRPr/>
            </a:lvl1pPr>
          </a:lstStyle>
          <a:p>
            <a:pPr>
              <a:defRPr/>
            </a:pPr>
            <a:fld id="{85C13FDE-2A65-4127-9126-2332AD237113}" type="slidenum">
              <a:rPr lang="en-US"/>
              <a:pPr>
                <a:defRPr/>
              </a:pPr>
              <a:t>‹#›</a:t>
            </a:fld>
            <a:endParaRPr lang="en-US" dirty="0">
              <a:solidFill>
                <a:schemeClr val="bg1"/>
              </a:solidFill>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361113" y="6470650"/>
            <a:ext cx="868362" cy="222250"/>
          </a:xfrm>
          <a:prstGeom prst="rect">
            <a:avLst/>
          </a:prstGeom>
        </p:spPr>
        <p:txBody>
          <a:bodyPr/>
          <a:lstStyle>
            <a:lvl1pPr>
              <a:defRPr/>
            </a:lvl1pPr>
          </a:lstStyle>
          <a:p>
            <a:pPr>
              <a:defRPr/>
            </a:pPr>
            <a:fld id="{5161FFA4-1861-4EE3-9A3B-7378E251FB0A}" type="datetime1">
              <a:rPr lang="en-US"/>
              <a:pPr>
                <a:defRPr/>
              </a:pPr>
              <a:t>2/24/2014</a:t>
            </a:fld>
            <a:endParaRPr lang="en-US" dirty="0">
              <a:solidFill>
                <a:schemeClr val="bg1"/>
              </a:solidFill>
            </a:endParaRPr>
          </a:p>
        </p:txBody>
      </p:sp>
      <p:sp>
        <p:nvSpPr>
          <p:cNvPr id="8" name="Rectangle 5"/>
          <p:cNvSpPr>
            <a:spLocks noGrp="1" noChangeArrowheads="1"/>
          </p:cNvSpPr>
          <p:nvPr>
            <p:ph type="ftr" sz="quarter" idx="11"/>
          </p:nvPr>
        </p:nvSpPr>
        <p:spPr>
          <a:xfrm>
            <a:off x="450850" y="6470650"/>
            <a:ext cx="5737225" cy="222250"/>
          </a:xfrm>
          <a:prstGeom prst="rect">
            <a:avLst/>
          </a:prstGeom>
        </p:spPr>
        <p:txBody>
          <a:bodyPr/>
          <a:lstStyle>
            <a:lvl1pPr>
              <a:defRPr/>
            </a:lvl1pPr>
          </a:lstStyle>
          <a:p>
            <a:pPr>
              <a:defRPr/>
            </a:pPr>
            <a:r>
              <a:rPr lang="en-US"/>
              <a:t>SonicWALL CONFIDENTIAL   All Rights Reserved</a:t>
            </a:r>
          </a:p>
        </p:txBody>
      </p:sp>
      <p:sp>
        <p:nvSpPr>
          <p:cNvPr id="9" name="Rectangle 6"/>
          <p:cNvSpPr>
            <a:spLocks noGrp="1" noChangeArrowheads="1"/>
          </p:cNvSpPr>
          <p:nvPr>
            <p:ph type="sldNum" sz="quarter" idx="12"/>
          </p:nvPr>
        </p:nvSpPr>
        <p:spPr>
          <a:xfrm>
            <a:off x="63500" y="6472238"/>
            <a:ext cx="238125" cy="222250"/>
          </a:xfrm>
          <a:prstGeom prst="rect">
            <a:avLst/>
          </a:prstGeom>
        </p:spPr>
        <p:txBody>
          <a:bodyPr/>
          <a:lstStyle>
            <a:lvl1pPr>
              <a:defRPr/>
            </a:lvl1pPr>
          </a:lstStyle>
          <a:p>
            <a:pPr>
              <a:defRPr/>
            </a:pPr>
            <a:fld id="{3CC68E7A-5BCB-4F62-A535-C92FAD5DBC7C}" type="slidenum">
              <a:rPr lang="en-US"/>
              <a:pPr>
                <a:defRPr/>
              </a:pPr>
              <a:t>‹#›</a:t>
            </a:fld>
            <a:endParaRPr lang="en-US" dirty="0">
              <a:solidFill>
                <a:schemeClr val="bg1"/>
              </a:solidFill>
            </a:endParaRPr>
          </a:p>
        </p:txBody>
      </p:sp>
    </p:spTree>
  </p:cSld>
  <p:clrMapOvr>
    <a:masterClrMapping/>
  </p:clrMapOvr>
  <p:transition spd="slow"/>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_Blue_Background ">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80160"/>
            <a:ext cx="8229600" cy="1274708"/>
          </a:xfrm>
        </p:spPr>
        <p:txBody>
          <a:bodyPr/>
          <a:lstStyle>
            <a:lvl1pPr>
              <a:spcBef>
                <a:spcPts val="1200"/>
              </a:spcBef>
              <a:spcAft>
                <a:spcPts val="0"/>
              </a:spcAft>
              <a:buClr>
                <a:schemeClr val="tx2"/>
              </a:buClr>
              <a:defRPr sz="2000">
                <a:solidFill>
                  <a:schemeClr val="tx2"/>
                </a:solidFill>
                <a:latin typeface="Museo Sans For Dell" pitchFamily="2" charset="0"/>
              </a:defRPr>
            </a:lvl1pPr>
            <a:lvl2pPr>
              <a:spcBef>
                <a:spcPts val="300"/>
              </a:spcBef>
              <a:spcAft>
                <a:spcPts val="0"/>
              </a:spcAft>
              <a:buClr>
                <a:schemeClr val="tx2"/>
              </a:buClr>
              <a:buFont typeface="Museo For Dell 300" pitchFamily="50" charset="0"/>
              <a:buChar char="–"/>
              <a:defRPr sz="1800">
                <a:solidFill>
                  <a:schemeClr val="tx2"/>
                </a:solidFill>
                <a:latin typeface="Museo Sans For Dell" pitchFamily="2" charset="0"/>
              </a:defRPr>
            </a:lvl2pPr>
            <a:lvl3pPr>
              <a:spcBef>
                <a:spcPts val="300"/>
              </a:spcBef>
              <a:spcAft>
                <a:spcPts val="0"/>
              </a:spcAft>
              <a:buClr>
                <a:schemeClr val="tx2"/>
              </a:buClr>
              <a:defRPr sz="1600">
                <a:solidFill>
                  <a:schemeClr val="tx2"/>
                </a:solidFill>
                <a:latin typeface="Museo Sans For Dell" pitchFamily="2" charset="0"/>
              </a:defRPr>
            </a:lvl3pPr>
            <a:lvl4pPr>
              <a:spcBef>
                <a:spcPts val="300"/>
              </a:spcBef>
              <a:spcAft>
                <a:spcPts val="0"/>
              </a:spcAft>
              <a:buClr>
                <a:schemeClr val="tx2"/>
              </a:buClr>
              <a:defRPr sz="1400">
                <a:solidFill>
                  <a:schemeClr val="tx2"/>
                </a:solidFill>
                <a:latin typeface="Museo Sans For Dell" pitchFamily="2" charset="0"/>
              </a:defRPr>
            </a:lvl4pPr>
            <a:lvl5pPr>
              <a:spcBef>
                <a:spcPts val="300"/>
              </a:spcBef>
              <a:spcAft>
                <a:spcPts val="0"/>
              </a:spcAft>
              <a:buClr>
                <a:schemeClr val="tx2"/>
              </a:buClr>
              <a:defRPr sz="1200">
                <a:solidFill>
                  <a:schemeClr val="tx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ub_and_Content_Blue_Background ">
    <p:spTree>
      <p:nvGrpSpPr>
        <p:cNvPr id="1" name=""/>
        <p:cNvGrpSpPr/>
        <p:nvPr/>
      </p:nvGrpSpPr>
      <p:grpSpPr>
        <a:xfrm>
          <a:off x="0" y="0"/>
          <a:ext cx="0" cy="0"/>
          <a:chOff x="0" y="0"/>
          <a:chExt cx="0" cy="0"/>
        </a:xfrm>
      </p:grpSpPr>
      <p:cxnSp>
        <p:nvCxnSpPr>
          <p:cNvPr id="7" name="Straight Connector 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80160"/>
            <a:ext cx="8229600" cy="1274708"/>
          </a:xfrm>
        </p:spPr>
        <p:txBody>
          <a:bodyPr/>
          <a:lstStyle>
            <a:lvl1pPr>
              <a:spcBef>
                <a:spcPts val="1200"/>
              </a:spcBef>
              <a:spcAft>
                <a:spcPts val="0"/>
              </a:spcAft>
              <a:buClr>
                <a:schemeClr val="tx2"/>
              </a:buClr>
              <a:defRPr sz="2000">
                <a:solidFill>
                  <a:schemeClr val="tx2"/>
                </a:solidFill>
                <a:latin typeface="Museo Sans For Dell" pitchFamily="2" charset="0"/>
              </a:defRPr>
            </a:lvl1pPr>
            <a:lvl2pPr>
              <a:spcBef>
                <a:spcPts val="300"/>
              </a:spcBef>
              <a:spcAft>
                <a:spcPts val="0"/>
              </a:spcAft>
              <a:buClr>
                <a:schemeClr val="tx2"/>
              </a:buClr>
              <a:buFont typeface="Museo For Dell 300" pitchFamily="50" charset="0"/>
              <a:buChar char="–"/>
              <a:defRPr sz="1800">
                <a:solidFill>
                  <a:schemeClr val="tx2"/>
                </a:solidFill>
                <a:latin typeface="Museo Sans For Dell" pitchFamily="2" charset="0"/>
              </a:defRPr>
            </a:lvl2pPr>
            <a:lvl3pPr>
              <a:spcBef>
                <a:spcPts val="300"/>
              </a:spcBef>
              <a:spcAft>
                <a:spcPts val="0"/>
              </a:spcAft>
              <a:buClr>
                <a:schemeClr val="tx2"/>
              </a:buClr>
              <a:defRPr sz="1600">
                <a:solidFill>
                  <a:schemeClr val="tx2"/>
                </a:solidFill>
                <a:latin typeface="Museo Sans For Dell" pitchFamily="2" charset="0"/>
              </a:defRPr>
            </a:lvl3pPr>
            <a:lvl4pPr>
              <a:spcBef>
                <a:spcPts val="300"/>
              </a:spcBef>
              <a:spcAft>
                <a:spcPts val="0"/>
              </a:spcAft>
              <a:buClr>
                <a:schemeClr val="tx2"/>
              </a:buClr>
              <a:defRPr sz="1400">
                <a:solidFill>
                  <a:schemeClr val="tx2"/>
                </a:solidFill>
                <a:latin typeface="Museo Sans For Dell" pitchFamily="2" charset="0"/>
              </a:defRPr>
            </a:lvl4pPr>
            <a:lvl5pPr>
              <a:spcBef>
                <a:spcPts val="300"/>
              </a:spcBef>
              <a:spcAft>
                <a:spcPts val="0"/>
              </a:spcAft>
              <a:buClr>
                <a:schemeClr val="tx2"/>
              </a:buClr>
              <a:defRPr sz="1200">
                <a:solidFill>
                  <a:schemeClr val="tx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8"/>
          <p:cNvSpPr>
            <a:spLocks noGrp="1"/>
          </p:cNvSpPr>
          <p:nvPr>
            <p:ph sz="quarter" idx="10"/>
          </p:nvPr>
        </p:nvSpPr>
        <p:spPr>
          <a:xfrm>
            <a:off x="438150" y="800100"/>
            <a:ext cx="8248650" cy="332399"/>
          </a:xfrm>
        </p:spPr>
        <p:txBody>
          <a:bodyPr/>
          <a:lstStyle>
            <a:lvl1pPr marL="0" indent="0">
              <a:buNone/>
              <a:defRPr sz="2400" b="1">
                <a:solidFill>
                  <a:schemeClr val="tx2"/>
                </a:solidFill>
              </a:defRPr>
            </a:lvl1pPr>
          </a:lstStyle>
          <a:p>
            <a:pPr lvl="0"/>
            <a:r>
              <a:rPr lang="en-US" smtClean="0"/>
              <a:t>Click to edit Master text styles</a:t>
            </a:r>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Line_Title+Sub_and_Content_Blue_Background ">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
        <p:nvSpPr>
          <p:cNvPr id="2" name="Title 1"/>
          <p:cNvSpPr>
            <a:spLocks noGrp="1"/>
          </p:cNvSpPr>
          <p:nvPr>
            <p:ph type="title"/>
          </p:nvPr>
        </p:nvSpPr>
        <p:spPr>
          <a:xfrm>
            <a:off x="438150" y="265176"/>
            <a:ext cx="8239125" cy="886397"/>
          </a:xfrm>
        </p:spPr>
        <p:txBody>
          <a:bodyPr/>
          <a:lstStyle>
            <a:lvl1pPr>
              <a:defRPr/>
            </a:lvl1pPr>
          </a:lstStyle>
          <a:p>
            <a:r>
              <a:rPr lang="en-US" smtClean="0"/>
              <a:t>Click to edit Master title style</a:t>
            </a:r>
            <a:endParaRPr lang="en-US" dirty="0"/>
          </a:p>
        </p:txBody>
      </p:sp>
      <p:sp>
        <p:nvSpPr>
          <p:cNvPr id="8" name="Content Placeholder 8"/>
          <p:cNvSpPr>
            <a:spLocks noGrp="1"/>
          </p:cNvSpPr>
          <p:nvPr>
            <p:ph sz="quarter" idx="10"/>
          </p:nvPr>
        </p:nvSpPr>
        <p:spPr>
          <a:xfrm>
            <a:off x="438150" y="1188720"/>
            <a:ext cx="8248650" cy="332399"/>
          </a:xfrm>
        </p:spPr>
        <p:txBody>
          <a:bodyPr/>
          <a:lstStyle>
            <a:lvl1pPr marL="0" indent="0">
              <a:buNone/>
              <a:defRPr sz="2400" b="1">
                <a:solidFill>
                  <a:schemeClr val="tx2"/>
                </a:solidFill>
              </a:defRPr>
            </a:lvl1pPr>
          </a:lstStyle>
          <a:p>
            <a:pPr lvl="0"/>
            <a:r>
              <a:rPr lang="en-US" smtClean="0"/>
              <a:t>Click to edit Master text styles</a:t>
            </a:r>
          </a:p>
        </p:txBody>
      </p:sp>
      <p:sp>
        <p:nvSpPr>
          <p:cNvPr id="9" name="Content Placeholder 2"/>
          <p:cNvSpPr>
            <a:spLocks noGrp="1"/>
          </p:cNvSpPr>
          <p:nvPr>
            <p:ph sz="half" idx="1"/>
          </p:nvPr>
        </p:nvSpPr>
        <p:spPr>
          <a:xfrm>
            <a:off x="457200" y="1709928"/>
            <a:ext cx="8229600" cy="1261884"/>
          </a:xfrm>
        </p:spPr>
        <p:txBody>
          <a:bodyPr/>
          <a:lstStyle>
            <a:lvl1pPr>
              <a:spcBef>
                <a:spcPts val="1200"/>
              </a:spcBef>
              <a:spcAft>
                <a:spcPts val="0"/>
              </a:spcAft>
              <a:buFont typeface="Arial" pitchFamily="34" charset="0"/>
              <a:buChar char="•"/>
              <a:defRPr sz="2000">
                <a:solidFill>
                  <a:schemeClr val="tx2"/>
                </a:solidFill>
                <a:latin typeface="Museo Sans For Dell" pitchFamily="2" charset="0"/>
              </a:defRPr>
            </a:lvl1pPr>
            <a:lvl2pPr marL="573088" indent="-231775">
              <a:spcBef>
                <a:spcPts val="300"/>
              </a:spcBef>
              <a:spcAft>
                <a:spcPts val="0"/>
              </a:spcAft>
              <a:buFont typeface="Museo Sans For Dell" pitchFamily="2" charset="0"/>
              <a:buChar char="–"/>
              <a:defRPr sz="1800">
                <a:solidFill>
                  <a:schemeClr val="tx2"/>
                </a:solidFill>
                <a:latin typeface="Museo Sans For Dell" pitchFamily="2" charset="0"/>
              </a:defRPr>
            </a:lvl2pPr>
            <a:lvl3pPr>
              <a:spcBef>
                <a:spcPts val="300"/>
              </a:spcBef>
              <a:spcAft>
                <a:spcPts val="0"/>
              </a:spcAft>
              <a:defRPr sz="1600">
                <a:solidFill>
                  <a:schemeClr val="tx2"/>
                </a:solidFill>
                <a:latin typeface="Museo Sans For Dell" pitchFamily="2" charset="0"/>
              </a:defRPr>
            </a:lvl3pPr>
            <a:lvl4pPr>
              <a:spcBef>
                <a:spcPts val="300"/>
              </a:spcBef>
              <a:spcAft>
                <a:spcPts val="0"/>
              </a:spcAft>
              <a:defRPr sz="1400" baseline="0">
                <a:solidFill>
                  <a:schemeClr val="tx2"/>
                </a:solidFill>
                <a:latin typeface="Museo Sans For Dell" pitchFamily="2" charset="0"/>
              </a:defRPr>
            </a:lvl4pPr>
            <a:lvl5pPr>
              <a:spcBef>
                <a:spcPts val="300"/>
              </a:spcBef>
              <a:spcAft>
                <a:spcPts val="0"/>
              </a:spcAft>
              <a:buClr>
                <a:schemeClr val="accent1"/>
              </a:buClr>
              <a:defRPr sz="1200">
                <a:solidFill>
                  <a:schemeClr val="tx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11"/>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80160"/>
            <a:ext cx="8229600" cy="1261884"/>
          </a:xfrm>
        </p:spPr>
        <p:txBody>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Blue_ Background">
    <p:spTree>
      <p:nvGrpSpPr>
        <p:cNvPr id="1" name=""/>
        <p:cNvGrpSpPr/>
        <p:nvPr/>
      </p:nvGrpSpPr>
      <p:grpSpPr>
        <a:xfrm>
          <a:off x="0" y="0"/>
          <a:ext cx="0" cy="0"/>
          <a:chOff x="0" y="0"/>
          <a:chExt cx="0" cy="0"/>
        </a:xfrm>
      </p:grpSpPr>
      <p:cxnSp>
        <p:nvCxnSpPr>
          <p:cNvPr id="3" name="Straight Connector 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Blue_Background">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Blue_Background ">
    <p:spTree>
      <p:nvGrpSpPr>
        <p:cNvPr id="1" name=""/>
        <p:cNvGrpSpPr/>
        <p:nvPr/>
      </p:nvGrpSpPr>
      <p:grpSpPr>
        <a:xfrm>
          <a:off x="0" y="0"/>
          <a:ext cx="0" cy="0"/>
          <a:chOff x="0" y="0"/>
          <a:chExt cx="0" cy="0"/>
        </a:xfrm>
      </p:grpSpPr>
      <p:sp>
        <p:nvSpPr>
          <p:cNvPr id="6" name="Title 1"/>
          <p:cNvSpPr>
            <a:spLocks noGrp="1"/>
          </p:cNvSpPr>
          <p:nvPr>
            <p:ph type="ctrTitle"/>
          </p:nvPr>
        </p:nvSpPr>
        <p:spPr>
          <a:xfrm>
            <a:off x="457200" y="457200"/>
            <a:ext cx="3657600" cy="3657600"/>
          </a:xfrm>
          <a:prstGeom prst="roundRect">
            <a:avLst>
              <a:gd name="adj" fmla="val 2752"/>
            </a:avLst>
          </a:prstGeom>
          <a:solidFill>
            <a:schemeClr val="tx2"/>
          </a:solidFill>
          <a:ln>
            <a:noFill/>
          </a:ln>
        </p:spPr>
        <p:style>
          <a:lnRef idx="2">
            <a:schemeClr val="accent1"/>
          </a:lnRef>
          <a:fillRef idx="1">
            <a:schemeClr val="lt1"/>
          </a:fillRef>
          <a:effectRef idx="0">
            <a:schemeClr val="accent1"/>
          </a:effectRef>
          <a:fontRef idx="none"/>
        </p:style>
        <p:txBody>
          <a:bodyPr lIns="228600" tIns="228600" rIns="228600" bIns="228600">
            <a:normAutofit/>
          </a:bodyPr>
          <a:lstStyle>
            <a:lvl1pPr>
              <a:defRPr sz="3200" b="0">
                <a:solidFill>
                  <a:schemeClr val="accent1"/>
                </a:solidFill>
                <a:latin typeface="Museo For Dell" pitchFamily="2" charset="0"/>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_Slide_Blue_Background">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474663" y="1781175"/>
            <a:ext cx="8218487" cy="3295650"/>
            <a:chOff x="280033" y="1781175"/>
            <a:chExt cx="8412480" cy="3295650"/>
          </a:xfrm>
        </p:grpSpPr>
        <p:cxnSp>
          <p:nvCxnSpPr>
            <p:cNvPr id="5" name="Straight Connector 4"/>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pic>
        <p:nvPicPr>
          <p:cNvPr id="7" name="Picture 9" descr="white"/>
          <p:cNvPicPr>
            <a:picLocks noChangeAspect="1" noChangeArrowheads="1"/>
          </p:cNvPicPr>
          <p:nvPr userDrawn="1"/>
        </p:nvPicPr>
        <p:blipFill>
          <a:blip r:embed="rId2" cstate="print"/>
          <a:srcRect/>
          <a:stretch>
            <a:fillRect/>
          </a:stretch>
        </p:blipFill>
        <p:spPr bwMode="black">
          <a:xfrm>
            <a:off x="7326313" y="2681288"/>
            <a:ext cx="1371600" cy="1371600"/>
          </a:xfrm>
          <a:prstGeom prst="rect">
            <a:avLst/>
          </a:prstGeom>
          <a:noFill/>
          <a:ln w="9525">
            <a:noFill/>
            <a:miter lim="800000"/>
            <a:headEnd/>
            <a:tailEnd/>
          </a:ln>
        </p:spPr>
      </p:pic>
      <p:sp>
        <p:nvSpPr>
          <p:cNvPr id="10" name="Title Placeholder 21"/>
          <p:cNvSpPr>
            <a:spLocks noGrp="1"/>
          </p:cNvSpPr>
          <p:nvPr>
            <p:ph type="ctrTitle"/>
          </p:nvPr>
        </p:nvSpPr>
        <p:spPr>
          <a:xfrm>
            <a:off x="457200" y="3173214"/>
            <a:ext cx="5962650" cy="512961"/>
          </a:xfrm>
        </p:spPr>
        <p:txBody>
          <a:bodyPr anchor="b"/>
          <a:lstStyle>
            <a:lvl1pPr algn="l">
              <a:lnSpc>
                <a:spcPts val="4000"/>
              </a:lnSpc>
              <a:defRPr sz="3600" b="0" i="0" smtClean="0">
                <a:solidFill>
                  <a:schemeClr val="tx2"/>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14" name="Text Placeholder 12"/>
          <p:cNvSpPr>
            <a:spLocks noGrp="1"/>
          </p:cNvSpPr>
          <p:nvPr>
            <p:ph type="subTitle" idx="1"/>
          </p:nvPr>
        </p:nvSpPr>
        <p:spPr>
          <a:xfrm>
            <a:off x="466724" y="4165390"/>
            <a:ext cx="5953125" cy="276999"/>
          </a:xfrm>
        </p:spPr>
        <p:txBody>
          <a:bodyPr/>
          <a:lstStyle>
            <a:lvl1pPr marL="0" indent="0" algn="l">
              <a:buFont typeface="Wingdings" pitchFamily="2" charset="2"/>
              <a:buNone/>
              <a:defRPr sz="2000" b="0" i="0" smtClean="0">
                <a:solidFill>
                  <a:schemeClr val="tx2"/>
                </a:solidFill>
                <a:latin typeface="Museo Sans For Dell" pitchFamily="2" charset="0"/>
                <a:ea typeface="Museo Sans For Dell" pitchFamily="2" charset="0"/>
              </a:defRPr>
            </a:lvl1pPr>
          </a:lstStyle>
          <a:p>
            <a:r>
              <a:rPr lang="en-US" smtClean="0"/>
              <a:t>Click to edit Master subtitle style</a:t>
            </a:r>
            <a:endParaRPr lang="en-US" dirty="0" smtClean="0"/>
          </a:p>
        </p:txBody>
      </p:sp>
    </p:spTree>
  </p:cSld>
  <p:clrMapOvr>
    <a:masterClrMapping/>
  </p:clrMapOvr>
  <p:transition spd="med">
    <p:wipe dir="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7" name="Straight Connector 11"/>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
        <p:nvSpPr>
          <p:cNvPr id="9" name="Content Placeholder 8"/>
          <p:cNvSpPr>
            <a:spLocks noGrp="1"/>
          </p:cNvSpPr>
          <p:nvPr>
            <p:ph sz="quarter" idx="10"/>
          </p:nvPr>
        </p:nvSpPr>
        <p:spPr>
          <a:xfrm>
            <a:off x="438150" y="800100"/>
            <a:ext cx="8248650" cy="332399"/>
          </a:xfrm>
        </p:spPr>
        <p:txBody>
          <a:bodyPr/>
          <a:lstStyle>
            <a:lvl1pPr marL="0" indent="0">
              <a:buNone/>
              <a:defRPr sz="2400" b="1">
                <a:solidFill>
                  <a:schemeClr val="bg1"/>
                </a:solidFill>
              </a:defRPr>
            </a:lvl1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80160"/>
            <a:ext cx="8229600" cy="1261884"/>
          </a:xfrm>
        </p:spPr>
        <p:txBody>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7" name="Straight Connector 11"/>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
        <p:nvSpPr>
          <p:cNvPr id="9" name="Content Placeholder 8"/>
          <p:cNvSpPr>
            <a:spLocks noGrp="1"/>
          </p:cNvSpPr>
          <p:nvPr>
            <p:ph sz="quarter" idx="10"/>
          </p:nvPr>
        </p:nvSpPr>
        <p:spPr>
          <a:xfrm>
            <a:off x="438150" y="1188720"/>
            <a:ext cx="8248650" cy="332399"/>
          </a:xfrm>
        </p:spPr>
        <p:txBody>
          <a:bodyPr/>
          <a:lstStyle>
            <a:lvl1pPr marL="0" indent="0">
              <a:buNone/>
              <a:defRPr sz="2400" b="1">
                <a:solidFill>
                  <a:schemeClr val="bg1"/>
                </a:solidFill>
              </a:defRPr>
            </a:lvl1pPr>
          </a:lstStyle>
          <a:p>
            <a:pPr lvl="0"/>
            <a:r>
              <a:rPr lang="en-US" smtClean="0"/>
              <a:t>Click to edit Master text styles</a:t>
            </a:r>
          </a:p>
        </p:txBody>
      </p:sp>
      <p:sp>
        <p:nvSpPr>
          <p:cNvPr id="2" name="Title 1"/>
          <p:cNvSpPr>
            <a:spLocks noGrp="1"/>
          </p:cNvSpPr>
          <p:nvPr>
            <p:ph type="title"/>
          </p:nvPr>
        </p:nvSpPr>
        <p:spPr>
          <a:xfrm>
            <a:off x="438150" y="261562"/>
            <a:ext cx="8248650" cy="886397"/>
          </a:xfrm>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709928"/>
            <a:ext cx="8229600" cy="1261884"/>
          </a:xfrm>
        </p:spPr>
        <p:txBody>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3"/>
          </p:nvPr>
        </p:nvSpPr>
        <p:spPr>
          <a:xfrm>
            <a:off x="4726236" y="1280161"/>
            <a:ext cx="3950370" cy="824841"/>
          </a:xfrm>
        </p:spPr>
        <p:txBody>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half" idx="14"/>
          </p:nvPr>
        </p:nvSpPr>
        <p:spPr>
          <a:xfrm>
            <a:off x="465269" y="1280160"/>
            <a:ext cx="3941478" cy="824841"/>
          </a:xfrm>
        </p:spPr>
        <p:txBody>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cxnSp>
        <p:nvCxnSpPr>
          <p:cNvPr id="3"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11"/>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2" name="Straight Connector 10"/>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11"/>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38150" y="261938"/>
            <a:ext cx="8248650" cy="442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title</a:t>
            </a:r>
          </a:p>
        </p:txBody>
      </p:sp>
      <p:sp>
        <p:nvSpPr>
          <p:cNvPr id="1027" name="Text Placeholder 12"/>
          <p:cNvSpPr>
            <a:spLocks noGrp="1"/>
          </p:cNvSpPr>
          <p:nvPr>
            <p:ph type="body" idx="1"/>
          </p:nvPr>
        </p:nvSpPr>
        <p:spPr bwMode="auto">
          <a:xfrm>
            <a:off x="457200" y="1274763"/>
            <a:ext cx="8248650" cy="10556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text</a:t>
            </a:r>
          </a:p>
          <a:p>
            <a:pPr lvl="1"/>
            <a:r>
              <a:rPr lang="en-US" smtClean="0"/>
              <a:t>Second level</a:t>
            </a:r>
          </a:p>
          <a:p>
            <a:pPr lvl="2"/>
            <a:r>
              <a:rPr lang="en-US" smtClean="0"/>
              <a:t>Third level</a:t>
            </a:r>
          </a:p>
          <a:p>
            <a:pPr lvl="3"/>
            <a:r>
              <a:rPr lang="en-US" smtClean="0"/>
              <a:t>Fourth level</a:t>
            </a:r>
          </a:p>
        </p:txBody>
      </p:sp>
      <p:pic>
        <p:nvPicPr>
          <p:cNvPr id="1028" name="Picture 5" descr="dell_gray_logo.png"/>
          <p:cNvPicPr>
            <a:picLocks noChangeAspect="1"/>
          </p:cNvPicPr>
          <p:nvPr/>
        </p:nvPicPr>
        <p:blipFill>
          <a:blip r:embed="rId18" cstate="print"/>
          <a:srcRect/>
          <a:stretch>
            <a:fillRect/>
          </a:stretch>
        </p:blipFill>
        <p:spPr bwMode="black">
          <a:xfrm>
            <a:off x="8193088" y="6226175"/>
            <a:ext cx="573087" cy="573088"/>
          </a:xfrm>
          <a:prstGeom prst="rect">
            <a:avLst/>
          </a:prstGeom>
          <a:noFill/>
          <a:ln w="9525">
            <a:noFill/>
            <a:miter lim="800000"/>
            <a:headEnd/>
            <a:tailEnd/>
          </a:ln>
        </p:spPr>
      </p:pic>
      <p:sp>
        <p:nvSpPr>
          <p:cNvPr id="14" name="TextBox 13"/>
          <p:cNvSpPr txBox="1"/>
          <p:nvPr/>
        </p:nvSpPr>
        <p:spPr>
          <a:xfrm>
            <a:off x="439738" y="6457950"/>
            <a:ext cx="265112" cy="119063"/>
          </a:xfrm>
          <a:prstGeom prst="rect">
            <a:avLst/>
          </a:prstGeom>
        </p:spPr>
        <p:txBody>
          <a:bodyPr lIns="0" tIns="0" rIns="0" bIns="0" anchor="ctr"/>
          <a:lstStyle/>
          <a:p>
            <a:pPr>
              <a:lnSpc>
                <a:spcPct val="90000"/>
              </a:lnSpc>
              <a:buClr>
                <a:schemeClr val="bg1"/>
              </a:buClr>
              <a:defRPr/>
            </a:pPr>
            <a:fld id="{0C129D54-C744-4F64-8478-B86B9B3B74CB}" type="slidenum">
              <a:rPr lang="en-US" sz="900">
                <a:solidFill>
                  <a:schemeClr val="bg2">
                    <a:lumMod val="50000"/>
                    <a:lumOff val="50000"/>
                  </a:schemeClr>
                </a:solidFill>
                <a:latin typeface="+mn-lt"/>
                <a:cs typeface="+mn-cs"/>
              </a:rPr>
              <a:pPr>
                <a:lnSpc>
                  <a:spcPct val="90000"/>
                </a:lnSpc>
                <a:buClr>
                  <a:schemeClr val="bg1"/>
                </a:buClr>
                <a:defRPr/>
              </a:pPr>
              <a:t>‹#›</a:t>
            </a:fld>
            <a:endParaRPr lang="en-US" sz="900" dirty="0">
              <a:solidFill>
                <a:schemeClr val="bg2">
                  <a:lumMod val="50000"/>
                  <a:lumOff val="50000"/>
                </a:schemeClr>
              </a:solidFill>
              <a:latin typeface="+mn-lt"/>
              <a:cs typeface="+mn-cs"/>
            </a:endParaRPr>
          </a:p>
        </p:txBody>
      </p:sp>
      <p:sp>
        <p:nvSpPr>
          <p:cNvPr id="16" name="TextBox 15" hidden="1"/>
          <p:cNvSpPr txBox="1"/>
          <p:nvPr/>
        </p:nvSpPr>
        <p:spPr>
          <a:xfrm>
            <a:off x="1895475" y="6454775"/>
            <a:ext cx="649288" cy="123825"/>
          </a:xfrm>
          <a:prstGeom prst="rect">
            <a:avLst/>
          </a:prstGeom>
          <a:noFill/>
        </p:spPr>
        <p:txBody>
          <a:bodyPr lIns="0" tIns="0" rIns="0" bIns="0" anchor="ctr">
            <a:spAutoFit/>
          </a:bodyPr>
          <a:lstStyle/>
          <a:p>
            <a:pPr>
              <a:lnSpc>
                <a:spcPct val="90000"/>
              </a:lnSpc>
              <a:spcBef>
                <a:spcPts val="600"/>
              </a:spcBef>
              <a:spcAft>
                <a:spcPts val="0"/>
              </a:spcAft>
              <a:buClr>
                <a:schemeClr val="bg1"/>
              </a:buClr>
              <a:defRPr/>
            </a:pPr>
            <a:fld id="{E00CF047-7350-4707-AA1A-E56FA69586CC}" type="datetime1">
              <a:rPr lang="en-US" sz="900">
                <a:solidFill>
                  <a:schemeClr val="bg2">
                    <a:lumMod val="50000"/>
                    <a:lumOff val="50000"/>
                  </a:schemeClr>
                </a:solidFill>
                <a:latin typeface="+mn-lt"/>
                <a:cs typeface="+mn-cs"/>
              </a:rPr>
              <a:pPr>
                <a:lnSpc>
                  <a:spcPct val="90000"/>
                </a:lnSpc>
                <a:spcBef>
                  <a:spcPts val="600"/>
                </a:spcBef>
                <a:spcAft>
                  <a:spcPts val="0"/>
                </a:spcAft>
                <a:buClr>
                  <a:schemeClr val="bg1"/>
                </a:buClr>
                <a:defRPr/>
              </a:pPr>
              <a:t>2/24/2014</a:t>
            </a:fld>
            <a:endParaRPr lang="en-US" sz="900" dirty="0">
              <a:solidFill>
                <a:schemeClr val="bg2">
                  <a:lumMod val="50000"/>
                  <a:lumOff val="50000"/>
                </a:schemeClr>
              </a:solidFill>
              <a:latin typeface="+mn-lt"/>
              <a:cs typeface="+mn-cs"/>
            </a:endParaRPr>
          </a:p>
        </p:txBody>
      </p:sp>
      <p:sp>
        <p:nvSpPr>
          <p:cNvPr id="13" name="TextBox 12" hidden="1"/>
          <p:cNvSpPr txBox="1"/>
          <p:nvPr/>
        </p:nvSpPr>
        <p:spPr>
          <a:xfrm>
            <a:off x="1895475" y="6454775"/>
            <a:ext cx="649288" cy="123825"/>
          </a:xfrm>
          <a:prstGeom prst="rect">
            <a:avLst/>
          </a:prstGeom>
          <a:noFill/>
        </p:spPr>
        <p:txBody>
          <a:bodyPr lIns="0" tIns="0" rIns="0" bIns="0" anchor="ctr">
            <a:spAutoFit/>
          </a:bodyPr>
          <a:lstStyle/>
          <a:p>
            <a:pPr>
              <a:lnSpc>
                <a:spcPct val="90000"/>
              </a:lnSpc>
              <a:spcBef>
                <a:spcPts val="600"/>
              </a:spcBef>
              <a:spcAft>
                <a:spcPts val="0"/>
              </a:spcAft>
              <a:buClr>
                <a:schemeClr val="bg1"/>
              </a:buClr>
              <a:defRPr/>
            </a:pPr>
            <a:fld id="{E00CF047-7350-4707-AA1A-E56FA69586CC}" type="datetime1">
              <a:rPr lang="en-US" sz="900">
                <a:solidFill>
                  <a:schemeClr val="bg2">
                    <a:lumMod val="50000"/>
                    <a:lumOff val="50000"/>
                  </a:schemeClr>
                </a:solidFill>
                <a:latin typeface="+mn-lt"/>
                <a:cs typeface="+mn-cs"/>
              </a:rPr>
              <a:pPr>
                <a:lnSpc>
                  <a:spcPct val="90000"/>
                </a:lnSpc>
                <a:spcBef>
                  <a:spcPts val="600"/>
                </a:spcBef>
                <a:spcAft>
                  <a:spcPts val="0"/>
                </a:spcAft>
                <a:buClr>
                  <a:schemeClr val="bg1"/>
                </a:buClr>
                <a:defRPr/>
              </a:pPr>
              <a:t>2/24/2014</a:t>
            </a:fld>
            <a:endParaRPr lang="en-US" sz="900" dirty="0">
              <a:solidFill>
                <a:schemeClr val="bg2">
                  <a:lumMod val="50000"/>
                  <a:lumOff val="50000"/>
                </a:schemeClr>
              </a:solidFill>
              <a:latin typeface="+mn-lt"/>
              <a:cs typeface="+mn-cs"/>
            </a:endParaRPr>
          </a:p>
        </p:txBody>
      </p:sp>
      <p:sp>
        <p:nvSpPr>
          <p:cNvPr id="9" name="TextBox 8"/>
          <p:cNvSpPr txBox="1"/>
          <p:nvPr/>
        </p:nvSpPr>
        <p:spPr bwMode="black">
          <a:xfrm>
            <a:off x="5349875" y="6437313"/>
            <a:ext cx="2743200" cy="153987"/>
          </a:xfrm>
          <a:prstGeom prst="rect">
            <a:avLst/>
          </a:prstGeom>
          <a:noFill/>
        </p:spPr>
        <p:txBody>
          <a:bodyPr lIns="0" tIns="0" rIns="0" bIns="0">
            <a:spAutoFit/>
          </a:bodyPr>
          <a:lstStyle/>
          <a:p>
            <a:pPr algn="r">
              <a:defRPr/>
            </a:pPr>
            <a:r>
              <a:rPr lang="en-US" sz="1000" dirty="0">
                <a:solidFill>
                  <a:schemeClr val="bg2">
                    <a:lumMod val="50000"/>
                    <a:lumOff val="50000"/>
                  </a:schemeClr>
                </a:solidFill>
                <a:latin typeface="+mn-lt"/>
                <a:cs typeface="+mn-cs"/>
              </a:rPr>
              <a:t>SonicWALL</a:t>
            </a:r>
          </a:p>
        </p:txBody>
      </p:sp>
      <p:sp>
        <p:nvSpPr>
          <p:cNvPr id="10" name="TextBox 9"/>
          <p:cNvSpPr txBox="1"/>
          <p:nvPr/>
        </p:nvSpPr>
        <p:spPr>
          <a:xfrm>
            <a:off x="752475" y="6446838"/>
            <a:ext cx="933450" cy="139700"/>
          </a:xfrm>
          <a:prstGeom prst="rect">
            <a:avLst/>
          </a:prstGeom>
        </p:spPr>
        <p:txBody>
          <a:bodyPr lIns="0" tIns="0" rIns="0" bIns="0" anchor="ctr">
            <a:spAutoFit/>
          </a:bodyPr>
          <a:lstStyle/>
          <a:p>
            <a:pPr>
              <a:lnSpc>
                <a:spcPct val="90000"/>
              </a:lnSpc>
              <a:buClr>
                <a:schemeClr val="bg1"/>
              </a:buClr>
              <a:defRPr/>
            </a:pPr>
            <a:r>
              <a:rPr lang="en-US" sz="1000" dirty="0">
                <a:solidFill>
                  <a:schemeClr val="bg2">
                    <a:lumMod val="50000"/>
                    <a:lumOff val="50000"/>
                  </a:schemeClr>
                </a:solidFill>
                <a:latin typeface="+mn-lt"/>
                <a:cs typeface="+mn-cs"/>
              </a:rPr>
              <a:t>Confidential</a:t>
            </a:r>
          </a:p>
        </p:txBody>
      </p:sp>
    </p:spTree>
  </p:cSld>
  <p:clrMap bg1="dk2" tx1="lt1" bg2="dk1"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59" r:id="rId7"/>
    <p:sldLayoutId id="2147484074" r:id="rId8"/>
    <p:sldLayoutId id="2147484060" r:id="rId9"/>
    <p:sldLayoutId id="2147484061" r:id="rId10"/>
    <p:sldLayoutId id="2147484062" r:id="rId11"/>
    <p:sldLayoutId id="2147484063" r:id="rId12"/>
    <p:sldLayoutId id="2147484064" r:id="rId13"/>
    <p:sldLayoutId id="2147484065" r:id="rId14"/>
    <p:sldLayoutId id="2147484075" r:id="rId15"/>
    <p:sldLayoutId id="2147484076" r:id="rId16"/>
  </p:sldLayoutIdLst>
  <p:transition spd="med">
    <p:wipe dir="r"/>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bg1"/>
          </a:solidFill>
          <a:latin typeface="Museo For Dell" pitchFamily="2" charset="0"/>
          <a:ea typeface="Museo For Dell" pitchFamily="2" charset="0"/>
          <a:cs typeface="Museo For Dell" pitchFamily="2" charset="0"/>
        </a:defRPr>
      </a:lvl1pPr>
      <a:lvl2pPr algn="l" rtl="0" eaLnBrk="0" fontAlgn="base" hangingPunct="0">
        <a:lnSpc>
          <a:spcPct val="90000"/>
        </a:lnSpc>
        <a:spcBef>
          <a:spcPct val="0"/>
        </a:spcBef>
        <a:spcAft>
          <a:spcPct val="0"/>
        </a:spcAft>
        <a:defRPr sz="3200">
          <a:solidFill>
            <a:schemeClr val="bg1"/>
          </a:solidFill>
          <a:latin typeface="Museo For Dell" pitchFamily="2" charset="0"/>
          <a:ea typeface="Museo For Dell" pitchFamily="2" charset="0"/>
          <a:cs typeface="Museo For Dell" pitchFamily="2" charset="0"/>
        </a:defRPr>
      </a:lvl2pPr>
      <a:lvl3pPr algn="l" rtl="0" eaLnBrk="0" fontAlgn="base" hangingPunct="0">
        <a:lnSpc>
          <a:spcPct val="90000"/>
        </a:lnSpc>
        <a:spcBef>
          <a:spcPct val="0"/>
        </a:spcBef>
        <a:spcAft>
          <a:spcPct val="0"/>
        </a:spcAft>
        <a:defRPr sz="3200">
          <a:solidFill>
            <a:schemeClr val="bg1"/>
          </a:solidFill>
          <a:latin typeface="Museo For Dell" pitchFamily="2" charset="0"/>
          <a:ea typeface="Museo For Dell" pitchFamily="2" charset="0"/>
          <a:cs typeface="Museo For Dell" pitchFamily="2" charset="0"/>
        </a:defRPr>
      </a:lvl3pPr>
      <a:lvl4pPr algn="l" rtl="0" eaLnBrk="0" fontAlgn="base" hangingPunct="0">
        <a:lnSpc>
          <a:spcPct val="90000"/>
        </a:lnSpc>
        <a:spcBef>
          <a:spcPct val="0"/>
        </a:spcBef>
        <a:spcAft>
          <a:spcPct val="0"/>
        </a:spcAft>
        <a:defRPr sz="3200">
          <a:solidFill>
            <a:schemeClr val="bg1"/>
          </a:solidFill>
          <a:latin typeface="Museo For Dell" pitchFamily="2" charset="0"/>
          <a:ea typeface="Museo For Dell" pitchFamily="2" charset="0"/>
          <a:cs typeface="Museo For Dell" pitchFamily="2" charset="0"/>
        </a:defRPr>
      </a:lvl4pPr>
      <a:lvl5pPr algn="l" rtl="0" eaLnBrk="0" fontAlgn="base" hangingPunct="0">
        <a:lnSpc>
          <a:spcPct val="90000"/>
        </a:lnSpc>
        <a:spcBef>
          <a:spcPct val="0"/>
        </a:spcBef>
        <a:spcAft>
          <a:spcPct val="0"/>
        </a:spcAft>
        <a:defRPr sz="3200">
          <a:solidFill>
            <a:schemeClr val="bg1"/>
          </a:solidFill>
          <a:latin typeface="Museo For Dell" pitchFamily="2" charset="0"/>
          <a:ea typeface="Museo For Dell" pitchFamily="2" charset="0"/>
          <a:cs typeface="Museo For Dell" pitchFamily="2"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0" fontAlgn="base" hangingPunct="0">
        <a:lnSpc>
          <a:spcPct val="90000"/>
        </a:lnSpc>
        <a:spcBef>
          <a:spcPts val="1200"/>
        </a:spcBef>
        <a:spcAft>
          <a:spcPct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useo Sans For Dell" pitchFamily="2" charset="0"/>
        </a:defRPr>
      </a:lvl1pPr>
      <a:lvl2pPr marL="574675" indent="-233363" algn="l" rtl="0" eaLnBrk="0" fontAlgn="base" hangingPunct="0">
        <a:lnSpc>
          <a:spcPct val="90000"/>
        </a:lnSpc>
        <a:spcBef>
          <a:spcPts val="300"/>
        </a:spcBef>
        <a:spcAft>
          <a:spcPct val="0"/>
        </a:spcAft>
        <a:buClr>
          <a:schemeClr val="bg1"/>
        </a:buClr>
        <a:buFont typeface="Museo Sans For Dell" pitchFamily="2" charset="0"/>
        <a:buChar char="–"/>
        <a:defRPr>
          <a:solidFill>
            <a:schemeClr val="tx1"/>
          </a:solidFill>
          <a:latin typeface="Museo Sans For Dell" pitchFamily="2" charset="0"/>
          <a:ea typeface="Museo Sans For Dell" pitchFamily="2" charset="0"/>
          <a:cs typeface="Museo Sans For Dell" pitchFamily="2" charset="0"/>
        </a:defRPr>
      </a:lvl2pPr>
      <a:lvl3pPr marL="909638" indent="-220663" algn="l" rtl="0" eaLnBrk="0" fontAlgn="base" hangingPunct="0">
        <a:lnSpc>
          <a:spcPct val="90000"/>
        </a:lnSpc>
        <a:spcBef>
          <a:spcPts val="300"/>
        </a:spcBef>
        <a:spcAft>
          <a:spcPct val="0"/>
        </a:spcAft>
        <a:buClr>
          <a:schemeClr val="bg1"/>
        </a:buClr>
        <a:buFont typeface="Museo Sans For Dell" pitchFamily="2" charset="0"/>
        <a:buChar char="–"/>
        <a:defRPr sz="1600">
          <a:solidFill>
            <a:schemeClr val="tx1"/>
          </a:solidFill>
          <a:latin typeface="Museo Sans For Dell" pitchFamily="2" charset="0"/>
          <a:ea typeface="Museo Sans For Dell" pitchFamily="2" charset="0"/>
          <a:cs typeface="Museo Sans For Dell" pitchFamily="2" charset="0"/>
        </a:defRPr>
      </a:lvl3pPr>
      <a:lvl4pPr marL="1246188" indent="-222250" algn="l" rtl="0" eaLnBrk="0" fontAlgn="base" hangingPunct="0">
        <a:lnSpc>
          <a:spcPct val="90000"/>
        </a:lnSpc>
        <a:spcBef>
          <a:spcPts val="300"/>
        </a:spcBef>
        <a:spcAft>
          <a:spcPct val="0"/>
        </a:spcAft>
        <a:buClr>
          <a:schemeClr val="bg1"/>
        </a:buClr>
        <a:buFont typeface="Museo For Dell 300"/>
        <a:buChar char="–"/>
        <a:defRPr sz="1400">
          <a:solidFill>
            <a:schemeClr val="tx1"/>
          </a:solidFill>
          <a:latin typeface="Museo Sans For Dell" pitchFamily="2" charset="0"/>
          <a:ea typeface="Museo Sans For Dell" pitchFamily="2" charset="0"/>
          <a:cs typeface="Museo Sans For Dell" pitchFamily="2" charset="0"/>
        </a:defRPr>
      </a:lvl4pPr>
      <a:lvl5pPr marL="1608138" indent="-236538" algn="l" rtl="0" eaLnBrk="0" fontAlgn="base" hangingPunct="0">
        <a:lnSpc>
          <a:spcPct val="90000"/>
        </a:lnSpc>
        <a:spcBef>
          <a:spcPts val="800"/>
        </a:spcBef>
        <a:spcAft>
          <a:spcPct val="0"/>
        </a:spcAft>
        <a:buClr>
          <a:schemeClr val="bg1"/>
        </a:buClr>
        <a:buFont typeface="Museo For Dell 300"/>
        <a:buChar char="–"/>
        <a:defRPr>
          <a:solidFill>
            <a:schemeClr val="bg2"/>
          </a:solidFill>
          <a:latin typeface="Museo Sans For Dell" pitchFamily="2" charset="0"/>
          <a:ea typeface="Museo Sans For Dell" pitchFamily="2" charset="0"/>
          <a:cs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38150" y="265113"/>
            <a:ext cx="8239125" cy="442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title</a:t>
            </a:r>
          </a:p>
        </p:txBody>
      </p:sp>
      <p:sp>
        <p:nvSpPr>
          <p:cNvPr id="2051" name="Text Placeholder 12"/>
          <p:cNvSpPr>
            <a:spLocks noGrp="1"/>
          </p:cNvSpPr>
          <p:nvPr>
            <p:ph type="body" idx="1"/>
          </p:nvPr>
        </p:nvSpPr>
        <p:spPr bwMode="auto">
          <a:xfrm>
            <a:off x="457200" y="1279525"/>
            <a:ext cx="8239125" cy="8255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title</a:t>
            </a:r>
          </a:p>
          <a:p>
            <a:pPr lvl="1"/>
            <a:r>
              <a:rPr lang="en-US" smtClean="0"/>
              <a:t>Second level</a:t>
            </a:r>
          </a:p>
          <a:p>
            <a:pPr lvl="2"/>
            <a:r>
              <a:rPr lang="en-US" smtClean="0"/>
              <a:t>Third level</a:t>
            </a:r>
          </a:p>
        </p:txBody>
      </p:sp>
      <p:pic>
        <p:nvPicPr>
          <p:cNvPr id="2052" name="Picture 4" descr="dell_white_logo.png"/>
          <p:cNvPicPr>
            <a:picLocks noChangeAspect="1"/>
          </p:cNvPicPr>
          <p:nvPr/>
        </p:nvPicPr>
        <p:blipFill>
          <a:blip r:embed="rId9" cstate="print"/>
          <a:srcRect/>
          <a:stretch>
            <a:fillRect/>
          </a:stretch>
        </p:blipFill>
        <p:spPr bwMode="black">
          <a:xfrm>
            <a:off x="8193088" y="6226175"/>
            <a:ext cx="573087" cy="573088"/>
          </a:xfrm>
          <a:prstGeom prst="rect">
            <a:avLst/>
          </a:prstGeom>
          <a:noFill/>
          <a:ln w="9525">
            <a:noFill/>
            <a:miter lim="800000"/>
            <a:headEnd/>
            <a:tailEnd/>
          </a:ln>
        </p:spPr>
      </p:pic>
      <p:sp>
        <p:nvSpPr>
          <p:cNvPr id="15" name="TextBox 14" hidden="1"/>
          <p:cNvSpPr txBox="1"/>
          <p:nvPr/>
        </p:nvSpPr>
        <p:spPr>
          <a:xfrm>
            <a:off x="1895475" y="6454775"/>
            <a:ext cx="649288" cy="138113"/>
          </a:xfrm>
          <a:prstGeom prst="rect">
            <a:avLst/>
          </a:prstGeom>
          <a:noFill/>
        </p:spPr>
        <p:txBody>
          <a:bodyPr lIns="0" tIns="0" rIns="0" bIns="0" anchor="ctr">
            <a:spAutoFit/>
          </a:bodyPr>
          <a:lstStyle/>
          <a:p>
            <a:pPr>
              <a:lnSpc>
                <a:spcPct val="90000"/>
              </a:lnSpc>
              <a:spcBef>
                <a:spcPts val="600"/>
              </a:spcBef>
              <a:spcAft>
                <a:spcPts val="0"/>
              </a:spcAft>
              <a:buClr>
                <a:schemeClr val="bg1"/>
              </a:buClr>
              <a:defRPr/>
            </a:pPr>
            <a:fld id="{B8D0290F-9E23-41BA-BCF9-EF3BA4816832}" type="datetime1">
              <a:rPr lang="en-US" sz="1000">
                <a:solidFill>
                  <a:schemeClr val="tx2"/>
                </a:solidFill>
                <a:latin typeface="+mn-lt"/>
                <a:cs typeface="+mn-cs"/>
              </a:rPr>
              <a:pPr>
                <a:lnSpc>
                  <a:spcPct val="90000"/>
                </a:lnSpc>
                <a:spcBef>
                  <a:spcPts val="600"/>
                </a:spcBef>
                <a:spcAft>
                  <a:spcPts val="0"/>
                </a:spcAft>
                <a:buClr>
                  <a:schemeClr val="bg1"/>
                </a:buClr>
                <a:defRPr/>
              </a:pPr>
              <a:t>2/24/2014</a:t>
            </a:fld>
            <a:endParaRPr lang="en-US" sz="1000" dirty="0">
              <a:solidFill>
                <a:schemeClr val="tx2"/>
              </a:solidFill>
              <a:latin typeface="+mn-lt"/>
              <a:cs typeface="+mn-cs"/>
            </a:endParaRPr>
          </a:p>
        </p:txBody>
      </p:sp>
      <p:sp>
        <p:nvSpPr>
          <p:cNvPr id="13" name="TextBox 12"/>
          <p:cNvSpPr txBox="1"/>
          <p:nvPr/>
        </p:nvSpPr>
        <p:spPr>
          <a:xfrm>
            <a:off x="439738" y="6457950"/>
            <a:ext cx="265112" cy="119063"/>
          </a:xfrm>
          <a:prstGeom prst="rect">
            <a:avLst/>
          </a:prstGeom>
        </p:spPr>
        <p:txBody>
          <a:bodyPr lIns="0" tIns="0" rIns="0" bIns="0" anchor="ctr"/>
          <a:lstStyle/>
          <a:p>
            <a:pPr>
              <a:lnSpc>
                <a:spcPct val="90000"/>
              </a:lnSpc>
              <a:buClr>
                <a:schemeClr val="bg1"/>
              </a:buClr>
              <a:defRPr/>
            </a:pPr>
            <a:fld id="{3582F96F-312F-4979-8332-1564FCC438AF}" type="slidenum">
              <a:rPr lang="en-US" sz="900">
                <a:solidFill>
                  <a:schemeClr val="tx2"/>
                </a:solidFill>
                <a:latin typeface="+mn-lt"/>
                <a:cs typeface="+mn-cs"/>
              </a:rPr>
              <a:pPr>
                <a:lnSpc>
                  <a:spcPct val="90000"/>
                </a:lnSpc>
                <a:buClr>
                  <a:schemeClr val="bg1"/>
                </a:buClr>
                <a:defRPr/>
              </a:pPr>
              <a:t>‹#›</a:t>
            </a:fld>
            <a:endParaRPr lang="en-US" sz="900" dirty="0">
              <a:solidFill>
                <a:schemeClr val="tx2"/>
              </a:solidFill>
              <a:latin typeface="+mn-lt"/>
              <a:cs typeface="+mn-cs"/>
            </a:endParaRPr>
          </a:p>
        </p:txBody>
      </p:sp>
      <p:sp>
        <p:nvSpPr>
          <p:cNvPr id="8" name="TextBox 7"/>
          <p:cNvSpPr txBox="1"/>
          <p:nvPr/>
        </p:nvSpPr>
        <p:spPr bwMode="black">
          <a:xfrm>
            <a:off x="5349875" y="6437313"/>
            <a:ext cx="2743200" cy="153987"/>
          </a:xfrm>
          <a:prstGeom prst="rect">
            <a:avLst/>
          </a:prstGeom>
          <a:noFill/>
        </p:spPr>
        <p:txBody>
          <a:bodyPr lIns="0" tIns="0" rIns="0" bIns="0">
            <a:spAutoFit/>
          </a:bodyPr>
          <a:lstStyle/>
          <a:p>
            <a:pPr algn="r">
              <a:defRPr/>
            </a:pPr>
            <a:r>
              <a:rPr lang="en-US" sz="1000" dirty="0">
                <a:solidFill>
                  <a:schemeClr val="tx2"/>
                </a:solidFill>
                <a:latin typeface="+mn-lt"/>
                <a:cs typeface="+mn-cs"/>
              </a:rPr>
              <a:t>Global Marketing</a:t>
            </a:r>
          </a:p>
        </p:txBody>
      </p:sp>
      <p:sp>
        <p:nvSpPr>
          <p:cNvPr id="9" name="TextBox 8"/>
          <p:cNvSpPr txBox="1"/>
          <p:nvPr/>
        </p:nvSpPr>
        <p:spPr>
          <a:xfrm>
            <a:off x="752475" y="6446838"/>
            <a:ext cx="933450" cy="139700"/>
          </a:xfrm>
          <a:prstGeom prst="rect">
            <a:avLst/>
          </a:prstGeom>
        </p:spPr>
        <p:txBody>
          <a:bodyPr lIns="0" tIns="0" rIns="0" bIns="0" anchor="ctr">
            <a:spAutoFit/>
          </a:bodyPr>
          <a:lstStyle/>
          <a:p>
            <a:pPr>
              <a:lnSpc>
                <a:spcPct val="90000"/>
              </a:lnSpc>
              <a:buClr>
                <a:schemeClr val="bg1"/>
              </a:buClr>
              <a:defRPr/>
            </a:pPr>
            <a:r>
              <a:rPr lang="en-US" sz="1000" dirty="0">
                <a:solidFill>
                  <a:schemeClr val="tx2"/>
                </a:solidFill>
                <a:latin typeface="+mn-lt"/>
                <a:cs typeface="+mn-cs"/>
              </a:rPr>
              <a:t>Confidential</a:t>
            </a:r>
          </a:p>
        </p:txBody>
      </p:sp>
    </p:spTree>
  </p:cSld>
  <p:clrMap bg1="dk2" tx1="lt1" bg2="dk1"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66" r:id="rId5"/>
    <p:sldLayoutId id="2147484067" r:id="rId6"/>
    <p:sldLayoutId id="2147484081" r:id="rId7"/>
  </p:sldLayoutIdLst>
  <p:transition spd="med">
    <p:wipe dir="r"/>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2"/>
          </a:solidFill>
          <a:latin typeface="Museo For Dell" pitchFamily="2" charset="0"/>
          <a:ea typeface="Museo For Dell" pitchFamily="2" charset="0"/>
          <a:cs typeface="Museo For Dell" pitchFamily="2" charset="0"/>
        </a:defRPr>
      </a:lvl1pPr>
      <a:lvl2pPr algn="l" rtl="0" eaLnBrk="0" fontAlgn="base" hangingPunct="0">
        <a:lnSpc>
          <a:spcPct val="90000"/>
        </a:lnSpc>
        <a:spcBef>
          <a:spcPct val="0"/>
        </a:spcBef>
        <a:spcAft>
          <a:spcPct val="0"/>
        </a:spcAft>
        <a:defRPr sz="3200">
          <a:solidFill>
            <a:schemeClr val="tx2"/>
          </a:solidFill>
          <a:latin typeface="Museo For Dell" pitchFamily="2" charset="0"/>
          <a:ea typeface="Museo For Dell" pitchFamily="2" charset="0"/>
          <a:cs typeface="Museo For Dell" pitchFamily="2" charset="0"/>
        </a:defRPr>
      </a:lvl2pPr>
      <a:lvl3pPr algn="l" rtl="0" eaLnBrk="0" fontAlgn="base" hangingPunct="0">
        <a:lnSpc>
          <a:spcPct val="90000"/>
        </a:lnSpc>
        <a:spcBef>
          <a:spcPct val="0"/>
        </a:spcBef>
        <a:spcAft>
          <a:spcPct val="0"/>
        </a:spcAft>
        <a:defRPr sz="3200">
          <a:solidFill>
            <a:schemeClr val="tx2"/>
          </a:solidFill>
          <a:latin typeface="Museo For Dell" pitchFamily="2" charset="0"/>
          <a:ea typeface="Museo For Dell" pitchFamily="2" charset="0"/>
          <a:cs typeface="Museo For Dell" pitchFamily="2" charset="0"/>
        </a:defRPr>
      </a:lvl3pPr>
      <a:lvl4pPr algn="l" rtl="0" eaLnBrk="0" fontAlgn="base" hangingPunct="0">
        <a:lnSpc>
          <a:spcPct val="90000"/>
        </a:lnSpc>
        <a:spcBef>
          <a:spcPct val="0"/>
        </a:spcBef>
        <a:spcAft>
          <a:spcPct val="0"/>
        </a:spcAft>
        <a:defRPr sz="3200">
          <a:solidFill>
            <a:schemeClr val="tx2"/>
          </a:solidFill>
          <a:latin typeface="Museo For Dell" pitchFamily="2" charset="0"/>
          <a:ea typeface="Museo For Dell" pitchFamily="2" charset="0"/>
          <a:cs typeface="Museo For Dell" pitchFamily="2" charset="0"/>
        </a:defRPr>
      </a:lvl4pPr>
      <a:lvl5pPr algn="l" rtl="0" eaLnBrk="0" fontAlgn="base" hangingPunct="0">
        <a:lnSpc>
          <a:spcPct val="90000"/>
        </a:lnSpc>
        <a:spcBef>
          <a:spcPct val="0"/>
        </a:spcBef>
        <a:spcAft>
          <a:spcPct val="0"/>
        </a:spcAft>
        <a:defRPr sz="3200">
          <a:solidFill>
            <a:schemeClr val="tx2"/>
          </a:solidFill>
          <a:latin typeface="Museo For Dell" pitchFamily="2" charset="0"/>
          <a:ea typeface="Museo For Dell" pitchFamily="2" charset="0"/>
          <a:cs typeface="Museo For Dell" pitchFamily="2"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0" fontAlgn="base" hangingPunct="0">
        <a:lnSpc>
          <a:spcPct val="90000"/>
        </a:lnSpc>
        <a:spcBef>
          <a:spcPts val="1200"/>
        </a:spcBef>
        <a:spcAft>
          <a:spcPct val="0"/>
        </a:spcAft>
        <a:buClr>
          <a:schemeClr val="tx2"/>
        </a:buClr>
        <a:buFont typeface="Arial" pitchFamily="34" charset="0"/>
        <a:buChar char="•"/>
        <a:defRPr sz="2000">
          <a:solidFill>
            <a:schemeClr val="tx2"/>
          </a:solidFill>
          <a:latin typeface="Museo Sans For Dell" pitchFamily="2" charset="0"/>
          <a:ea typeface="Museo Sans For Dell" pitchFamily="2" charset="0"/>
          <a:cs typeface="Museo Sans For Dell" pitchFamily="2" charset="0"/>
        </a:defRPr>
      </a:lvl1pPr>
      <a:lvl2pPr marL="574675" indent="-223838" algn="l" rtl="0" eaLnBrk="0" fontAlgn="base" hangingPunct="0">
        <a:lnSpc>
          <a:spcPct val="90000"/>
        </a:lnSpc>
        <a:spcBef>
          <a:spcPts val="300"/>
        </a:spcBef>
        <a:spcAft>
          <a:spcPct val="0"/>
        </a:spcAft>
        <a:buClr>
          <a:schemeClr val="tx2"/>
        </a:buClr>
        <a:buSzPct val="100000"/>
        <a:buFont typeface="Museo Sans For Dell" pitchFamily="2" charset="0"/>
        <a:buChar char="–"/>
        <a:defRPr>
          <a:solidFill>
            <a:schemeClr val="tx2"/>
          </a:solidFill>
          <a:latin typeface="Museo Sans For Dell" pitchFamily="2" charset="0"/>
          <a:ea typeface="Museo Sans For Dell" pitchFamily="2" charset="0"/>
          <a:cs typeface="Museo Sans For Dell" pitchFamily="2" charset="0"/>
        </a:defRPr>
      </a:lvl2pPr>
      <a:lvl3pPr marL="909638" indent="-220663" algn="l" rtl="0" eaLnBrk="0" fontAlgn="base" hangingPunct="0">
        <a:lnSpc>
          <a:spcPct val="90000"/>
        </a:lnSpc>
        <a:spcBef>
          <a:spcPts val="300"/>
        </a:spcBef>
        <a:spcAft>
          <a:spcPct val="0"/>
        </a:spcAft>
        <a:buClr>
          <a:schemeClr val="tx2"/>
        </a:buClr>
        <a:buFont typeface="Museo Sans For Dell" pitchFamily="2" charset="0"/>
        <a:buChar char="›"/>
        <a:defRPr sz="1600">
          <a:solidFill>
            <a:schemeClr val="tx2"/>
          </a:solidFill>
          <a:latin typeface="Museo Sans For Dell" pitchFamily="2" charset="0"/>
          <a:ea typeface="Museo Sans For Dell" pitchFamily="2" charset="0"/>
          <a:cs typeface="Museo Sans For Dell" pitchFamily="2" charset="0"/>
        </a:defRPr>
      </a:lvl3pPr>
      <a:lvl4pPr marL="1246188" indent="-222250" algn="l" rtl="0" eaLnBrk="0" fontAlgn="base" hangingPunct="0">
        <a:lnSpc>
          <a:spcPct val="90000"/>
        </a:lnSpc>
        <a:spcBef>
          <a:spcPts val="800"/>
        </a:spcBef>
        <a:spcAft>
          <a:spcPct val="0"/>
        </a:spcAft>
        <a:buClr>
          <a:schemeClr val="bg1"/>
        </a:buClr>
        <a:buFont typeface="Museo For Dell 300"/>
        <a:buChar char="–"/>
        <a:defRPr>
          <a:solidFill>
            <a:schemeClr val="bg2"/>
          </a:solidFill>
          <a:latin typeface="Museo Sans For Dell" pitchFamily="2" charset="0"/>
          <a:ea typeface="Museo Sans For Dell" pitchFamily="2" charset="0"/>
          <a:cs typeface="Museo Sans For Dell" pitchFamily="2" charset="0"/>
        </a:defRPr>
      </a:lvl4pPr>
      <a:lvl5pPr marL="1608138" indent="-236538" algn="l" rtl="0" eaLnBrk="0" fontAlgn="base" hangingPunct="0">
        <a:lnSpc>
          <a:spcPct val="90000"/>
        </a:lnSpc>
        <a:spcBef>
          <a:spcPts val="800"/>
        </a:spcBef>
        <a:spcAft>
          <a:spcPct val="0"/>
        </a:spcAft>
        <a:buClr>
          <a:schemeClr val="bg1"/>
        </a:buClr>
        <a:buFont typeface="Museo For Dell 300"/>
        <a:buChar char="–"/>
        <a:defRPr>
          <a:solidFill>
            <a:schemeClr val="bg2"/>
          </a:solidFill>
          <a:latin typeface="Museo Sans For Dell" pitchFamily="2" charset="0"/>
          <a:ea typeface="Museo Sans For Dell" pitchFamily="2" charset="0"/>
          <a:cs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a:xfrm>
            <a:off x="457200" y="2270125"/>
            <a:ext cx="5962650" cy="1538288"/>
          </a:xfrm>
        </p:spPr>
        <p:txBody>
          <a:bodyPr/>
          <a:lstStyle/>
          <a:p>
            <a:pPr eaLnBrk="1" hangingPunct="1"/>
            <a:r>
              <a:rPr lang="en-US"/>
              <a:t>Introduction to Dell SonicWALL WAN Acceleration</a:t>
            </a:r>
          </a:p>
        </p:txBody>
      </p:sp>
      <p:sp>
        <p:nvSpPr>
          <p:cNvPr id="17411" name="Subtitle 5"/>
          <p:cNvSpPr>
            <a:spLocks noGrp="1"/>
          </p:cNvSpPr>
          <p:nvPr>
            <p:ph type="subTitle" idx="1"/>
          </p:nvPr>
        </p:nvSpPr>
        <p:spPr>
          <a:xfrm>
            <a:off x="457200" y="4165600"/>
            <a:ext cx="5953125" cy="554038"/>
          </a:xfrm>
        </p:spPr>
        <p:txBody>
          <a:bodyPr/>
          <a:lstStyle/>
          <a:p>
            <a:pPr eaLnBrk="1" hangingPunct="1"/>
            <a:r>
              <a:rPr lang="en-US"/>
              <a:t>Matt Dieckman/Scott Grebe</a:t>
            </a:r>
            <a:br>
              <a:rPr lang="en-US"/>
            </a:br>
            <a:r>
              <a:rPr lang="en-US"/>
              <a:t>Product Line Manager</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2"/>
          </p:nvPr>
        </p:nvSpPr>
        <p:spPr>
          <a:xfrm>
            <a:off x="617538" y="819150"/>
            <a:ext cx="4773612" cy="5462588"/>
          </a:xfrm>
        </p:spPr>
        <p:txBody>
          <a:bodyPr/>
          <a:lstStyle/>
          <a:p>
            <a:r>
              <a:rPr lang="en-US" smtClean="0"/>
              <a:t>Encrypted traffic</a:t>
            </a:r>
          </a:p>
          <a:p>
            <a:pPr lvl="1"/>
            <a:r>
              <a:rPr lang="en-US" sz="1800" smtClean="0"/>
              <a:t>SSL, IPSec</a:t>
            </a:r>
          </a:p>
          <a:p>
            <a:endParaRPr lang="en-US" smtClean="0"/>
          </a:p>
          <a:p>
            <a:r>
              <a:rPr lang="en-US" smtClean="0"/>
              <a:t>Compressed traffic</a:t>
            </a:r>
          </a:p>
          <a:p>
            <a:pPr lvl="1"/>
            <a:r>
              <a:rPr lang="en-US" sz="1800" smtClean="0"/>
              <a:t>Gzip, RAR, 7-zip, bzip</a:t>
            </a:r>
          </a:p>
          <a:p>
            <a:pPr lvl="1"/>
            <a:r>
              <a:rPr lang="en-US" sz="1800" smtClean="0"/>
              <a:t>Video, Audio</a:t>
            </a:r>
          </a:p>
          <a:p>
            <a:endParaRPr lang="en-US" smtClean="0"/>
          </a:p>
          <a:p>
            <a:r>
              <a:rPr lang="en-US" smtClean="0"/>
              <a:t>Virtual Desktop solutions</a:t>
            </a:r>
          </a:p>
          <a:p>
            <a:pPr lvl="1"/>
            <a:r>
              <a:rPr lang="en-US" sz="1800" smtClean="0"/>
              <a:t>RDP, Citrix</a:t>
            </a:r>
          </a:p>
          <a:p>
            <a:endParaRPr lang="en-US" smtClean="0"/>
          </a:p>
          <a:p>
            <a:r>
              <a:rPr lang="en-US" smtClean="0"/>
              <a:t>Non-repeating traffic</a:t>
            </a:r>
          </a:p>
          <a:p>
            <a:pPr lvl="1"/>
            <a:r>
              <a:rPr lang="en-US" sz="1800" smtClean="0"/>
              <a:t>Single file in one direction sent once</a:t>
            </a:r>
          </a:p>
          <a:p>
            <a:pPr lvl="1"/>
            <a:r>
              <a:rPr lang="en-US" sz="1800" smtClean="0"/>
              <a:t>Single web page access</a:t>
            </a:r>
          </a:p>
          <a:p>
            <a:endParaRPr lang="en-US" smtClean="0"/>
          </a:p>
        </p:txBody>
      </p:sp>
      <p:sp>
        <p:nvSpPr>
          <p:cNvPr id="14342" name="Content Placeholder 5"/>
          <p:cNvSpPr txBox="1">
            <a:spLocks/>
          </p:cNvSpPr>
          <p:nvPr/>
        </p:nvSpPr>
        <p:spPr bwMode="auto">
          <a:xfrm>
            <a:off x="977900" y="5961063"/>
            <a:ext cx="7108825" cy="446087"/>
          </a:xfrm>
          <a:prstGeom prst="rect">
            <a:avLst/>
          </a:prstGeom>
          <a:noFill/>
          <a:ln w="9525">
            <a:noFill/>
            <a:miter lim="800000"/>
            <a:headEnd/>
            <a:tailEnd/>
          </a:ln>
        </p:spPr>
        <p:txBody>
          <a:bodyPr/>
          <a:lstStyle/>
          <a:p>
            <a:pPr eaLnBrk="0" hangingPunct="0">
              <a:lnSpc>
                <a:spcPct val="95000"/>
              </a:lnSpc>
              <a:spcBef>
                <a:spcPct val="40000"/>
              </a:spcBef>
              <a:buClr>
                <a:schemeClr val="accent1"/>
              </a:buClr>
              <a:buSzPct val="125000"/>
              <a:buFont typeface="Wingdings" pitchFamily="2" charset="2"/>
              <a:buNone/>
              <a:defRPr/>
            </a:pPr>
            <a:r>
              <a:rPr lang="en-US" sz="2000" dirty="0">
                <a:latin typeface="+mn-lt"/>
              </a:rPr>
              <a:t>What does not repeat can not be cached and accelerated!</a:t>
            </a:r>
          </a:p>
        </p:txBody>
      </p:sp>
      <p:pic>
        <p:nvPicPr>
          <p:cNvPr id="8" name="Picture 7" descr="untitled.bmp"/>
          <p:cNvPicPr>
            <a:picLocks noChangeAspect="1"/>
          </p:cNvPicPr>
          <p:nvPr/>
        </p:nvPicPr>
        <p:blipFill>
          <a:blip r:embed="rId3" cstate="print"/>
          <a:srcRect l="8780" r="9077"/>
          <a:stretch>
            <a:fillRect/>
          </a:stretch>
        </p:blipFill>
        <p:spPr bwMode="auto">
          <a:xfrm>
            <a:off x="5429250" y="2170113"/>
            <a:ext cx="876300" cy="1066800"/>
          </a:xfrm>
          <a:prstGeom prst="rect">
            <a:avLst/>
          </a:prstGeom>
          <a:ln>
            <a:noFill/>
          </a:ln>
          <a:effectLst>
            <a:outerShdw blurRad="292100" dist="139700" dir="2700000" algn="tl" rotWithShape="0">
              <a:srgbClr val="333333">
                <a:alpha val="65000"/>
              </a:srgbClr>
            </a:outerShdw>
          </a:effectLst>
        </p:spPr>
      </p:pic>
      <p:pic>
        <p:nvPicPr>
          <p:cNvPr id="9" name="Picture 8" descr="imagesCAB0TSCR.jpg"/>
          <p:cNvPicPr>
            <a:picLocks noChangeAspect="1"/>
          </p:cNvPicPr>
          <p:nvPr/>
        </p:nvPicPr>
        <p:blipFill>
          <a:blip r:embed="rId4" cstate="print"/>
          <a:srcRect b="6861"/>
          <a:stretch>
            <a:fillRect/>
          </a:stretch>
        </p:blipFill>
        <p:spPr bwMode="auto">
          <a:xfrm>
            <a:off x="6480175" y="3338513"/>
            <a:ext cx="1562100" cy="1163637"/>
          </a:xfrm>
          <a:prstGeom prst="rect">
            <a:avLst/>
          </a:prstGeom>
          <a:ln>
            <a:noFill/>
          </a:ln>
          <a:effectLst>
            <a:outerShdw blurRad="292100" dist="139700" dir="2700000" algn="tl" rotWithShape="0">
              <a:srgbClr val="333333">
                <a:alpha val="65000"/>
              </a:srgbClr>
            </a:outerShdw>
          </a:effectLst>
        </p:spPr>
      </p:pic>
      <p:pic>
        <p:nvPicPr>
          <p:cNvPr id="10" name="Picture 9" descr="imagesCA6136LL.jpg"/>
          <p:cNvPicPr>
            <a:picLocks noChangeAspect="1"/>
          </p:cNvPicPr>
          <p:nvPr/>
        </p:nvPicPr>
        <p:blipFill>
          <a:blip r:embed="rId5" cstate="print"/>
          <a:srcRect/>
          <a:stretch>
            <a:fillRect/>
          </a:stretch>
        </p:blipFill>
        <p:spPr bwMode="auto">
          <a:xfrm>
            <a:off x="7135813" y="4722813"/>
            <a:ext cx="1720850" cy="1139825"/>
          </a:xfrm>
          <a:prstGeom prst="rect">
            <a:avLst/>
          </a:prstGeom>
          <a:ln>
            <a:noFill/>
          </a:ln>
          <a:effectLst>
            <a:outerShdw blurRad="292100" dist="139700" dir="2700000" algn="tl" rotWithShape="0">
              <a:srgbClr val="333333">
                <a:alpha val="65000"/>
              </a:srgbClr>
            </a:outerShdw>
          </a:effectLst>
        </p:spPr>
      </p:pic>
      <p:sp>
        <p:nvSpPr>
          <p:cNvPr id="26631" name="Title 1"/>
          <p:cNvSpPr>
            <a:spLocks noGrp="1"/>
          </p:cNvSpPr>
          <p:nvPr>
            <p:ph type="title"/>
          </p:nvPr>
        </p:nvSpPr>
        <p:spPr>
          <a:xfrm>
            <a:off x="438150" y="261938"/>
            <a:ext cx="8248650" cy="442912"/>
          </a:xfrm>
        </p:spPr>
        <p:txBody>
          <a:bodyPr/>
          <a:lstStyle/>
          <a:p>
            <a:r>
              <a:rPr lang="en-US" smtClean="0"/>
              <a:t>What Cannot be Accelerated?</a:t>
            </a:r>
            <a:endParaRPr lang="en-US" i="1" smtClean="0"/>
          </a:p>
        </p:txBody>
      </p:sp>
      <p:pic>
        <p:nvPicPr>
          <p:cNvPr id="12" name="Picture 11" descr="veer_1540711_cmyk.jpg"/>
          <p:cNvPicPr>
            <a:picLocks noChangeAspect="1"/>
          </p:cNvPicPr>
          <p:nvPr/>
        </p:nvPicPr>
        <p:blipFill>
          <a:blip r:embed="rId6" cstate="print"/>
          <a:stretch>
            <a:fillRect/>
          </a:stretch>
        </p:blipFill>
        <p:spPr>
          <a:xfrm>
            <a:off x="4013200" y="871538"/>
            <a:ext cx="1552575" cy="11636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6"/>
          <p:cNvSpPr>
            <a:spLocks noGrp="1"/>
          </p:cNvSpPr>
          <p:nvPr>
            <p:ph type="subTitle" idx="1"/>
          </p:nvPr>
        </p:nvSpPr>
        <p:spPr>
          <a:xfrm>
            <a:off x="457200" y="4165600"/>
            <a:ext cx="5953125" cy="276225"/>
          </a:xfrm>
        </p:spPr>
        <p:txBody>
          <a:bodyPr/>
          <a:lstStyle/>
          <a:p>
            <a:r>
              <a:rPr lang="en-US"/>
              <a:t>The Benefits of WAN Acceleration</a:t>
            </a:r>
          </a:p>
        </p:txBody>
      </p:sp>
      <p:sp>
        <p:nvSpPr>
          <p:cNvPr id="27651" name="Title 5"/>
          <p:cNvSpPr>
            <a:spLocks noGrp="1"/>
          </p:cNvSpPr>
          <p:nvPr>
            <p:ph type="ctrTitle"/>
          </p:nvPr>
        </p:nvSpPr>
        <p:spPr>
          <a:xfrm>
            <a:off x="457200" y="2660650"/>
            <a:ext cx="5962650" cy="1025525"/>
          </a:xfrm>
        </p:spPr>
        <p:txBody>
          <a:bodyPr/>
          <a:lstStyle/>
          <a:p>
            <a:r>
              <a:rPr lang="en-US"/>
              <a:t>Dell SonicWALL WAN Acceleration Overview</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95300" y="1163638"/>
            <a:ext cx="6072188" cy="284162"/>
          </a:xfrm>
        </p:spPr>
        <p:txBody>
          <a:bodyPr/>
          <a:lstStyle/>
          <a:p>
            <a:pPr>
              <a:buFont typeface="Arial" pitchFamily="34" charset="0"/>
              <a:buNone/>
            </a:pPr>
            <a:r>
              <a:rPr lang="en-US" smtClean="0"/>
              <a:t>Visualizing the benefits of using WAN Acceleration</a:t>
            </a:r>
          </a:p>
        </p:txBody>
      </p:sp>
      <p:pic>
        <p:nvPicPr>
          <p:cNvPr id="28675" name="Content Placeholder 2" descr="Screen shot 2011-04-07 at 12.44.37 PM.png"/>
          <p:cNvPicPr>
            <a:picLocks noChangeAspect="1"/>
          </p:cNvPicPr>
          <p:nvPr/>
        </p:nvPicPr>
        <p:blipFill>
          <a:blip r:embed="rId3" cstate="print"/>
          <a:srcRect l="-873" r="502"/>
          <a:stretch>
            <a:fillRect/>
          </a:stretch>
        </p:blipFill>
        <p:spPr bwMode="auto">
          <a:xfrm>
            <a:off x="307975" y="1577975"/>
            <a:ext cx="5740400" cy="4832350"/>
          </a:xfrm>
          <a:prstGeom prst="rect">
            <a:avLst/>
          </a:prstGeom>
          <a:noFill/>
          <a:ln w="9525">
            <a:solidFill>
              <a:schemeClr val="tx1"/>
            </a:solidFill>
            <a:miter lim="800000"/>
            <a:headEnd/>
            <a:tailEnd/>
          </a:ln>
        </p:spPr>
      </p:pic>
      <p:pic>
        <p:nvPicPr>
          <p:cNvPr id="28676" name="Picture 2"/>
          <p:cNvPicPr>
            <a:picLocks noChangeAspect="1" noChangeArrowheads="1"/>
          </p:cNvPicPr>
          <p:nvPr/>
        </p:nvPicPr>
        <p:blipFill>
          <a:blip r:embed="rId4" cstate="print"/>
          <a:srcRect/>
          <a:stretch>
            <a:fillRect/>
          </a:stretch>
        </p:blipFill>
        <p:spPr bwMode="auto">
          <a:xfrm>
            <a:off x="2030413" y="1749425"/>
            <a:ext cx="5332412" cy="4473575"/>
          </a:xfrm>
          <a:prstGeom prst="rect">
            <a:avLst/>
          </a:prstGeom>
          <a:noFill/>
          <a:ln w="9525">
            <a:solidFill>
              <a:schemeClr val="tx1"/>
            </a:solidFill>
            <a:miter lim="800000"/>
            <a:headEnd/>
            <a:tailEnd/>
          </a:ln>
        </p:spPr>
      </p:pic>
      <p:sp>
        <p:nvSpPr>
          <p:cNvPr id="28677" name="Title 1"/>
          <p:cNvSpPr>
            <a:spLocks noGrp="1"/>
          </p:cNvSpPr>
          <p:nvPr>
            <p:ph type="title"/>
          </p:nvPr>
        </p:nvSpPr>
        <p:spPr>
          <a:xfrm>
            <a:off x="438150" y="261938"/>
            <a:ext cx="8248650" cy="885825"/>
          </a:xfrm>
        </p:spPr>
        <p:txBody>
          <a:bodyPr/>
          <a:lstStyle/>
          <a:p>
            <a:r>
              <a:rPr lang="en-US" smtClean="0"/>
              <a:t>Demonstrating and Quantifying the Benefits of WAN Acceleration</a:t>
            </a:r>
            <a:endParaRPr lang="en-US" i="1" smtClean="0"/>
          </a:p>
        </p:txBody>
      </p:sp>
      <p:pic>
        <p:nvPicPr>
          <p:cNvPr id="28678" name="Picture 3" descr="C:\Users\matthewd\Desktop\WXA_Cache_Savings.jpg"/>
          <p:cNvPicPr>
            <a:picLocks noChangeAspect="1" noChangeArrowheads="1"/>
          </p:cNvPicPr>
          <p:nvPr/>
        </p:nvPicPr>
        <p:blipFill>
          <a:blip r:embed="rId5" cstate="print"/>
          <a:srcRect/>
          <a:stretch>
            <a:fillRect/>
          </a:stretch>
        </p:blipFill>
        <p:spPr bwMode="auto">
          <a:xfrm>
            <a:off x="3168650" y="2114550"/>
            <a:ext cx="5784850" cy="3787775"/>
          </a:xfrm>
          <a:prstGeom prst="rect">
            <a:avLst/>
          </a:prstGeom>
          <a:noFill/>
          <a:ln w="12700">
            <a:solidFill>
              <a:schemeClr val="tx1"/>
            </a:solidFill>
            <a:miter lim="800000"/>
            <a:headEnd/>
            <a:tailEnd/>
          </a:ln>
        </p:spPr>
      </p:pic>
      <p:pic>
        <p:nvPicPr>
          <p:cNvPr id="28679" name="Content Placeholder 5" descr="Screen shot 2011-04-04 at 5.52.44 PM.png"/>
          <p:cNvPicPr>
            <a:picLocks noChangeAspect="1"/>
          </p:cNvPicPr>
          <p:nvPr/>
        </p:nvPicPr>
        <p:blipFill>
          <a:blip r:embed="rId6" cstate="print"/>
          <a:srcRect l="1135" t="15248" r="1105" b="3757"/>
          <a:stretch>
            <a:fillRect/>
          </a:stretch>
        </p:blipFill>
        <p:spPr bwMode="auto">
          <a:xfrm>
            <a:off x="3790950" y="4492625"/>
            <a:ext cx="5133975" cy="1735138"/>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88913" y="854075"/>
          <a:ext cx="8740591" cy="5083591"/>
        </p:xfrm>
        <a:graphic>
          <a:graphicData uri="http://schemas.openxmlformats.org/drawingml/2006/table">
            <a:tbl>
              <a:tblPr firstRow="1" bandRow="1">
                <a:tableStyleId>{5C22544A-7EE6-4342-B048-85BDC9FD1C3A}</a:tableStyleId>
              </a:tblPr>
              <a:tblGrid>
                <a:gridCol w="2089131"/>
                <a:gridCol w="1327118"/>
                <a:gridCol w="1383763"/>
                <a:gridCol w="1310933"/>
                <a:gridCol w="1314823"/>
                <a:gridCol w="1314823"/>
              </a:tblGrid>
              <a:tr h="571493">
                <a:tc>
                  <a:txBody>
                    <a:bodyPr/>
                    <a:lstStyle/>
                    <a:p>
                      <a:r>
                        <a:rPr lang="en-US" sz="1400" dirty="0" smtClean="0">
                          <a:solidFill>
                            <a:schemeClr val="tx2"/>
                          </a:solidFill>
                        </a:rPr>
                        <a:t>Feature</a:t>
                      </a:r>
                      <a:endParaRPr lang="en-US" sz="1400" dirty="0">
                        <a:solidFill>
                          <a:schemeClr val="tx2"/>
                        </a:solidFill>
                      </a:endParaRPr>
                    </a:p>
                  </a:txBody>
                  <a:tcPr/>
                </a:tc>
                <a:tc>
                  <a:txBody>
                    <a:bodyPr/>
                    <a:lstStyle/>
                    <a:p>
                      <a:pPr algn="ctr"/>
                      <a:r>
                        <a:rPr lang="en-US" sz="1400" dirty="0" smtClean="0">
                          <a:solidFill>
                            <a:schemeClr val="tx2"/>
                          </a:solidFill>
                        </a:rPr>
                        <a:t>WXA</a:t>
                      </a:r>
                      <a:r>
                        <a:rPr lang="en-US" sz="1400" baseline="0" dirty="0" smtClean="0">
                          <a:solidFill>
                            <a:schemeClr val="tx2"/>
                          </a:solidFill>
                        </a:rPr>
                        <a:t> 500 </a:t>
                      </a:r>
                      <a:r>
                        <a:rPr lang="en-US" sz="1400" baseline="0" dirty="0" smtClean="0">
                          <a:solidFill>
                            <a:schemeClr val="tx2"/>
                          </a:solidFill>
                        </a:rPr>
                        <a:t>Software</a:t>
                      </a:r>
                      <a:endParaRPr lang="en-US" sz="1400" dirty="0">
                        <a:solidFill>
                          <a:schemeClr val="tx2"/>
                        </a:solidFill>
                      </a:endParaRPr>
                    </a:p>
                  </a:txBody>
                  <a:tcPr/>
                </a:tc>
                <a:tc>
                  <a:txBody>
                    <a:bodyPr/>
                    <a:lstStyle/>
                    <a:p>
                      <a:pPr algn="ctr"/>
                      <a:r>
                        <a:rPr lang="en-US" sz="1400" dirty="0" smtClean="0">
                          <a:solidFill>
                            <a:schemeClr val="tx2"/>
                          </a:solidFill>
                        </a:rPr>
                        <a:t>WXA 2000</a:t>
                      </a:r>
                      <a:endParaRPr lang="en-US" sz="14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WXA 4000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WXA 5000</a:t>
                      </a:r>
                    </a:p>
                    <a:p>
                      <a:pPr algn="ctr"/>
                      <a:r>
                        <a:rPr lang="en-US" sz="1400" dirty="0" smtClean="0">
                          <a:solidFill>
                            <a:schemeClr val="tx2"/>
                          </a:solidFill>
                        </a:rPr>
                        <a:t>Virtual Appl.</a:t>
                      </a:r>
                      <a:endParaRPr lang="en-US" sz="1400" dirty="0">
                        <a:solidFill>
                          <a:schemeClr val="tx2"/>
                        </a:solidFill>
                      </a:endParaRPr>
                    </a:p>
                  </a:txBody>
                  <a:tcPr/>
                </a:tc>
                <a:tc>
                  <a:txBody>
                    <a:bodyPr/>
                    <a:lstStyle/>
                    <a:p>
                      <a:pPr algn="ctr"/>
                      <a:r>
                        <a:rPr lang="en-US" sz="1400" dirty="0" smtClean="0">
                          <a:solidFill>
                            <a:schemeClr val="tx2"/>
                          </a:solidFill>
                        </a:rPr>
                        <a:t>WXA 6000</a:t>
                      </a:r>
                    </a:p>
                    <a:p>
                      <a:pPr algn="ctr"/>
                      <a:r>
                        <a:rPr lang="en-US" sz="1400" dirty="0" smtClean="0">
                          <a:solidFill>
                            <a:schemeClr val="tx2"/>
                          </a:solidFill>
                        </a:rPr>
                        <a:t>Software</a:t>
                      </a:r>
                      <a:endParaRPr lang="en-US" sz="1400" dirty="0">
                        <a:solidFill>
                          <a:schemeClr val="tx2"/>
                        </a:solidFill>
                      </a:endParaRPr>
                    </a:p>
                  </a:txBody>
                  <a:tcPr/>
                </a:tc>
              </a:tr>
              <a:tr h="360974">
                <a:tc>
                  <a:txBody>
                    <a:bodyPr/>
                    <a:lstStyle/>
                    <a:p>
                      <a:r>
                        <a:rPr lang="en-US" sz="1100" kern="1200" baseline="0" dirty="0" smtClean="0">
                          <a:solidFill>
                            <a:schemeClr val="dk1"/>
                          </a:solidFill>
                          <a:latin typeface="+mn-lt"/>
                          <a:ea typeface="+mn-ea"/>
                          <a:cs typeface="+mn-cs"/>
                        </a:rPr>
                        <a:t>Minimum SonicOS Version</a:t>
                      </a:r>
                      <a:endParaRPr lang="en-US" sz="1100" dirty="0"/>
                    </a:p>
                  </a:txBody>
                  <a:tcPr/>
                </a:tc>
                <a:tc>
                  <a:txBody>
                    <a:bodyPr/>
                    <a:lstStyle/>
                    <a:p>
                      <a:pPr algn="ctr"/>
                      <a:r>
                        <a:rPr lang="en-US" sz="1100" dirty="0" smtClean="0"/>
                        <a:t>SonicOS 5.8.1.11</a:t>
                      </a:r>
                      <a:endParaRPr lang="en-US" sz="1100" dirty="0"/>
                    </a:p>
                  </a:txBody>
                  <a:tcPr/>
                </a:tc>
                <a:tc>
                  <a:txBody>
                    <a:bodyPr/>
                    <a:lstStyle/>
                    <a:p>
                      <a:pPr algn="ctr"/>
                      <a:r>
                        <a:rPr lang="en-US" sz="1100" dirty="0" smtClean="0"/>
                        <a:t>SonicOS 5.8.1.11</a:t>
                      </a:r>
                      <a:endParaRPr lang="en-US" sz="1100" dirty="0"/>
                    </a:p>
                  </a:txBody>
                  <a:tcPr/>
                </a:tc>
                <a:tc>
                  <a:txBody>
                    <a:bodyPr/>
                    <a:lstStyle/>
                    <a:p>
                      <a:pPr algn="ctr"/>
                      <a:r>
                        <a:rPr lang="en-US" sz="1100" dirty="0" smtClean="0"/>
                        <a:t>SonicOS 5.8.1.11</a:t>
                      </a:r>
                      <a:endParaRPr lang="en-US" sz="1100" dirty="0"/>
                    </a:p>
                  </a:txBody>
                  <a:tcPr/>
                </a:tc>
                <a:tc>
                  <a:txBody>
                    <a:bodyPr/>
                    <a:lstStyle/>
                    <a:p>
                      <a:pPr algn="ctr"/>
                      <a:r>
                        <a:rPr lang="en-US" sz="1100" dirty="0" smtClean="0"/>
                        <a:t>SonicOS 5.8.1.11</a:t>
                      </a:r>
                      <a:endParaRPr lang="en-US" sz="1100" dirty="0"/>
                    </a:p>
                  </a:txBody>
                  <a:tcPr/>
                </a:tc>
                <a:tc>
                  <a:txBody>
                    <a:bodyPr/>
                    <a:lstStyle/>
                    <a:p>
                      <a:pPr algn="ctr"/>
                      <a:r>
                        <a:rPr lang="en-US" sz="1100" dirty="0" err="1" smtClean="0"/>
                        <a:t>SonicOS</a:t>
                      </a:r>
                      <a:r>
                        <a:rPr lang="en-US" sz="1100" dirty="0" smtClean="0"/>
                        <a:t> 5.8.1.14</a:t>
                      </a:r>
                      <a:endParaRPr lang="en-US" sz="1100" dirty="0"/>
                    </a:p>
                  </a:txBody>
                  <a:tcPr/>
                </a:tc>
              </a:tr>
              <a:tr h="360974">
                <a:tc>
                  <a:txBody>
                    <a:bodyPr/>
                    <a:lstStyle/>
                    <a:p>
                      <a:r>
                        <a:rPr lang="en-US" sz="1100" dirty="0" smtClean="0"/>
                        <a:t>Platform</a:t>
                      </a:r>
                      <a:endParaRPr lang="en-US" sz="1100" dirty="0"/>
                    </a:p>
                  </a:txBody>
                  <a:tcPr/>
                </a:tc>
                <a:tc>
                  <a:txBody>
                    <a:bodyPr/>
                    <a:lstStyle/>
                    <a:p>
                      <a:pPr algn="ctr"/>
                      <a:r>
                        <a:rPr lang="en-US" sz="1100" dirty="0" smtClean="0"/>
                        <a:t>Software</a:t>
                      </a:r>
                      <a:endParaRPr lang="en-US" sz="1100" dirty="0"/>
                    </a:p>
                  </a:txBody>
                  <a:tcPr/>
                </a:tc>
                <a:tc>
                  <a:txBody>
                    <a:bodyPr/>
                    <a:lstStyle/>
                    <a:p>
                      <a:pPr algn="ctr"/>
                      <a:r>
                        <a:rPr lang="en-US" sz="1100" dirty="0" smtClean="0"/>
                        <a:t>Hardware</a:t>
                      </a:r>
                      <a:endParaRPr lang="en-US" sz="1100" dirty="0"/>
                    </a:p>
                  </a:txBody>
                  <a:tcPr/>
                </a:tc>
                <a:tc>
                  <a:txBody>
                    <a:bodyPr/>
                    <a:lstStyle/>
                    <a:p>
                      <a:pPr algn="ctr"/>
                      <a:r>
                        <a:rPr lang="en-US" sz="1100" dirty="0" smtClean="0"/>
                        <a:t>Hardware</a:t>
                      </a:r>
                      <a:endParaRPr lang="en-US" sz="1100" dirty="0"/>
                    </a:p>
                  </a:txBody>
                  <a:tcPr/>
                </a:tc>
                <a:tc>
                  <a:txBody>
                    <a:bodyPr/>
                    <a:lstStyle/>
                    <a:p>
                      <a:pPr marL="0" indent="0" algn="ctr"/>
                      <a:r>
                        <a:rPr lang="en-US" sz="1100" dirty="0" smtClean="0"/>
                        <a:t>Virtual Appliance</a:t>
                      </a:r>
                      <a:endParaRPr lang="en-US" sz="1100" dirty="0"/>
                    </a:p>
                  </a:txBody>
                  <a:tcPr/>
                </a:tc>
                <a:tc>
                  <a:txBody>
                    <a:bodyPr/>
                    <a:lstStyle/>
                    <a:p>
                      <a:pPr marL="0" indent="0" algn="ctr"/>
                      <a:r>
                        <a:rPr lang="en-US" sz="1100" dirty="0" smtClean="0"/>
                        <a:t>Software</a:t>
                      </a:r>
                      <a:endParaRPr lang="en-US" sz="1100" dirty="0"/>
                    </a:p>
                  </a:txBody>
                  <a:tcPr/>
                </a:tc>
              </a:tr>
              <a:tr h="451179">
                <a:tc>
                  <a:txBody>
                    <a:bodyPr/>
                    <a:lstStyle/>
                    <a:p>
                      <a:r>
                        <a:rPr lang="en-US" sz="1100" kern="1200" baseline="0" dirty="0" smtClean="0">
                          <a:solidFill>
                            <a:schemeClr val="dk1"/>
                          </a:solidFill>
                          <a:latin typeface="+mn-lt"/>
                          <a:ea typeface="+mn-ea"/>
                          <a:cs typeface="+mn-cs"/>
                        </a:rPr>
                        <a:t>Recommended Concurrent Users</a:t>
                      </a:r>
                      <a:r>
                        <a:rPr lang="en-US" sz="1100" kern="1200" baseline="30000" dirty="0" smtClean="0">
                          <a:solidFill>
                            <a:schemeClr val="dk1"/>
                          </a:solidFill>
                          <a:latin typeface="+mn-lt"/>
                          <a:ea typeface="+mn-ea"/>
                          <a:cs typeface="+mn-cs"/>
                        </a:rPr>
                        <a:t>1</a:t>
                      </a:r>
                      <a:endParaRPr lang="en-US" sz="1100" baseline="30000" dirty="0"/>
                    </a:p>
                  </a:txBody>
                  <a:tcPr/>
                </a:tc>
                <a:tc>
                  <a:txBody>
                    <a:bodyPr/>
                    <a:lstStyle/>
                    <a:p>
                      <a:pPr algn="ctr"/>
                      <a:r>
                        <a:rPr lang="en-US" sz="1100" dirty="0" smtClean="0"/>
                        <a:t>20</a:t>
                      </a:r>
                      <a:endParaRPr lang="en-US" sz="1100" dirty="0"/>
                    </a:p>
                  </a:txBody>
                  <a:tcPr/>
                </a:tc>
                <a:tc>
                  <a:txBody>
                    <a:bodyPr/>
                    <a:lstStyle/>
                    <a:p>
                      <a:pPr algn="ctr"/>
                      <a:r>
                        <a:rPr lang="en-US" sz="1100" dirty="0" smtClean="0"/>
                        <a:t>120</a:t>
                      </a:r>
                      <a:endParaRPr lang="en-US" sz="1100" dirty="0"/>
                    </a:p>
                  </a:txBody>
                  <a:tcPr/>
                </a:tc>
                <a:tc>
                  <a:txBody>
                    <a:bodyPr/>
                    <a:lstStyle/>
                    <a:p>
                      <a:pPr algn="ctr"/>
                      <a:r>
                        <a:rPr lang="en-US" sz="1100" dirty="0" smtClean="0"/>
                        <a:t>240</a:t>
                      </a:r>
                      <a:endParaRPr lang="en-US" sz="1100" dirty="0"/>
                    </a:p>
                  </a:txBody>
                  <a:tcPr/>
                </a:tc>
                <a:tc>
                  <a:txBody>
                    <a:bodyPr/>
                    <a:lstStyle/>
                    <a:p>
                      <a:pPr algn="ctr"/>
                      <a:r>
                        <a:rPr lang="en-US" sz="1100" dirty="0" smtClean="0"/>
                        <a:t>360</a:t>
                      </a:r>
                      <a:endParaRPr lang="en-US" sz="1100" dirty="0"/>
                    </a:p>
                  </a:txBody>
                  <a:tcPr/>
                </a:tc>
                <a:tc>
                  <a:txBody>
                    <a:bodyPr/>
                    <a:lstStyle/>
                    <a:p>
                      <a:pPr algn="ctr"/>
                      <a:r>
                        <a:rPr lang="en-US" sz="1100" dirty="0" smtClean="0"/>
                        <a:t>2,000</a:t>
                      </a:r>
                      <a:endParaRPr lang="en-US" sz="1100" dirty="0"/>
                    </a:p>
                  </a:txBody>
                  <a:tcPr/>
                </a:tc>
              </a:tr>
              <a:tr h="451179">
                <a:tc>
                  <a:txBody>
                    <a:bodyPr/>
                    <a:lstStyle/>
                    <a:p>
                      <a:r>
                        <a:rPr lang="en-US" sz="1100" kern="1200" baseline="0" dirty="0" smtClean="0">
                          <a:solidFill>
                            <a:schemeClr val="dk1"/>
                          </a:solidFill>
                          <a:latin typeface="+mn-lt"/>
                          <a:ea typeface="+mn-ea"/>
                          <a:cs typeface="+mn-cs"/>
                        </a:rPr>
                        <a:t>Maximum WAN Acceleration Connections</a:t>
                      </a:r>
                      <a:endParaRPr lang="en-US" sz="1100" dirty="0"/>
                    </a:p>
                  </a:txBody>
                  <a:tcPr/>
                </a:tc>
                <a:tc>
                  <a:txBody>
                    <a:bodyPr/>
                    <a:lstStyle/>
                    <a:p>
                      <a:pPr algn="ctr"/>
                      <a:r>
                        <a:rPr lang="en-US" sz="1100" dirty="0" smtClean="0"/>
                        <a:t>100</a:t>
                      </a:r>
                      <a:endParaRPr lang="en-US" sz="1100" dirty="0"/>
                    </a:p>
                  </a:txBody>
                  <a:tcPr/>
                </a:tc>
                <a:tc>
                  <a:txBody>
                    <a:bodyPr/>
                    <a:lstStyle/>
                    <a:p>
                      <a:pPr algn="ctr"/>
                      <a:r>
                        <a:rPr lang="en-US" sz="1100" dirty="0" smtClean="0"/>
                        <a:t>600</a:t>
                      </a:r>
                      <a:endParaRPr lang="en-US" sz="1100" dirty="0"/>
                    </a:p>
                  </a:txBody>
                  <a:tcPr/>
                </a:tc>
                <a:tc>
                  <a:txBody>
                    <a:bodyPr/>
                    <a:lstStyle/>
                    <a:p>
                      <a:pPr algn="ctr"/>
                      <a:r>
                        <a:rPr lang="en-US" sz="1100" dirty="0" smtClean="0"/>
                        <a:t>1,200</a:t>
                      </a:r>
                      <a:endParaRPr lang="en-US" sz="1100" dirty="0"/>
                    </a:p>
                  </a:txBody>
                  <a:tcPr/>
                </a:tc>
                <a:tc>
                  <a:txBody>
                    <a:bodyPr/>
                    <a:lstStyle/>
                    <a:p>
                      <a:pPr algn="ctr"/>
                      <a:r>
                        <a:rPr lang="en-US" sz="1100" dirty="0" smtClean="0"/>
                        <a:t>1,800</a:t>
                      </a:r>
                      <a:endParaRPr lang="en-US" sz="1100" dirty="0"/>
                    </a:p>
                  </a:txBody>
                  <a:tcPr/>
                </a:tc>
                <a:tc>
                  <a:txBody>
                    <a:bodyPr/>
                    <a:lstStyle/>
                    <a:p>
                      <a:pPr algn="ctr"/>
                      <a:r>
                        <a:rPr lang="en-US" sz="1100" dirty="0" smtClean="0"/>
                        <a:t>10,000</a:t>
                      </a:r>
                      <a:endParaRPr lang="en-US" sz="1100" dirty="0"/>
                    </a:p>
                  </a:txBody>
                  <a:tcPr/>
                </a:tc>
              </a:tr>
              <a:tr h="360974">
                <a:tc>
                  <a:txBody>
                    <a:bodyPr/>
                    <a:lstStyle/>
                    <a:p>
                      <a:r>
                        <a:rPr lang="en-US" sz="1100" kern="1200" baseline="0" dirty="0" smtClean="0">
                          <a:solidFill>
                            <a:schemeClr val="dk1"/>
                          </a:solidFill>
                          <a:latin typeface="+mn-lt"/>
                          <a:ea typeface="+mn-ea"/>
                          <a:cs typeface="+mn-cs"/>
                        </a:rPr>
                        <a:t>Byte Caching</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Web (HTTP) Caching</a:t>
                      </a:r>
                      <a:endParaRPr lang="en-US" sz="1100" dirty="0" smtClean="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r>
                        <a:rPr lang="en-US" sz="1100" kern="1200" baseline="0" dirty="0" smtClean="0">
                          <a:solidFill>
                            <a:schemeClr val="dk1"/>
                          </a:solidFill>
                          <a:latin typeface="+mn-lt"/>
                          <a:ea typeface="+mn-ea"/>
                          <a:cs typeface="+mn-cs"/>
                        </a:rPr>
                        <a:t>TCP Acceleration</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r>
                        <a:rPr lang="en-US" sz="1100" kern="1200" baseline="0" dirty="0" smtClean="0">
                          <a:solidFill>
                            <a:schemeClr val="dk1"/>
                          </a:solidFill>
                          <a:latin typeface="+mn-lt"/>
                          <a:ea typeface="+mn-ea"/>
                          <a:cs typeface="+mn-cs"/>
                        </a:rPr>
                        <a:t>Compression</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r>
                        <a:rPr lang="en-US" sz="1100" kern="1200" baseline="0" dirty="0" smtClean="0">
                          <a:solidFill>
                            <a:schemeClr val="dk1"/>
                          </a:solidFill>
                          <a:latin typeface="+mn-lt"/>
                          <a:ea typeface="+mn-ea"/>
                          <a:cs typeface="+mn-cs"/>
                        </a:rPr>
                        <a:t>CIFS/SMB Acceleration</a:t>
                      </a:r>
                      <a:endParaRPr lang="en-US" sz="1100" dirty="0"/>
                    </a:p>
                  </a:txBody>
                  <a:tcPr/>
                </a:tc>
                <a:tc>
                  <a:txBody>
                    <a:bodyPr/>
                    <a:lstStyle/>
                    <a:p>
                      <a:pPr algn="ctr"/>
                      <a:r>
                        <a:rPr lang="en-US" sz="1100" dirty="0" smtClean="0"/>
                        <a:t>Yes</a:t>
                      </a:r>
                      <a:r>
                        <a:rPr lang="en-US" sz="1100" baseline="30000" dirty="0" smtClean="0"/>
                        <a:t>2</a:t>
                      </a:r>
                      <a:endParaRPr lang="en-US" sz="1100" baseline="300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Signed SMB Support</a:t>
                      </a:r>
                      <a:endParaRPr lang="en-US" sz="1100" dirty="0" smtClean="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c>
                  <a:txBody>
                    <a:bodyPr/>
                    <a:lstStyle/>
                    <a:p>
                      <a:pPr algn="ctr"/>
                      <a:r>
                        <a:rPr lang="en-US" sz="1100" dirty="0" smtClean="0"/>
                        <a:t>Yes</a:t>
                      </a:r>
                      <a:endParaRPr lang="en-US" sz="1100" dirty="0"/>
                    </a:p>
                  </a:txBody>
                  <a:tcPr/>
                </a:tc>
              </a:tr>
              <a:tr h="36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WXAC Client</a:t>
                      </a:r>
                    </a:p>
                  </a:txBody>
                  <a:tcPr/>
                </a:tc>
                <a:tc>
                  <a:txBody>
                    <a:bodyPr/>
                    <a:lstStyle/>
                    <a:p>
                      <a:pPr algn="ctr"/>
                      <a:r>
                        <a:rPr lang="en-US" sz="1100" dirty="0" smtClean="0"/>
                        <a:t>Yes</a:t>
                      </a:r>
                      <a:r>
                        <a:rPr lang="en-US" sz="1100" strike="noStrike" baseline="30000" dirty="0" smtClean="0">
                          <a:effectLst/>
                        </a:rPr>
                        <a:t>3</a:t>
                      </a:r>
                      <a:endParaRPr lang="en-US" sz="1100" strike="noStrike" baseline="30000" dirty="0">
                        <a:effectLst/>
                      </a:endParaRPr>
                    </a:p>
                  </a:txBody>
                  <a:tcPr/>
                </a:tc>
                <a:tc>
                  <a:txBody>
                    <a:bodyPr/>
                    <a:lstStyle/>
                    <a:p>
                      <a:pPr algn="ctr"/>
                      <a:r>
                        <a:rPr lang="en-US" sz="1100" dirty="0" smtClean="0"/>
                        <a:t>Yes</a:t>
                      </a:r>
                      <a:r>
                        <a:rPr lang="en-US" sz="1100" strike="noStrike" baseline="30000" dirty="0" smtClean="0">
                          <a:effectLst/>
                        </a:rPr>
                        <a:t>3</a:t>
                      </a:r>
                      <a:endParaRPr lang="en-US" sz="1100" strike="noStrike" baseline="30000" dirty="0">
                        <a:effectLst/>
                      </a:endParaRPr>
                    </a:p>
                  </a:txBody>
                  <a:tcPr/>
                </a:tc>
                <a:tc>
                  <a:txBody>
                    <a:bodyPr/>
                    <a:lstStyle/>
                    <a:p>
                      <a:pPr algn="ctr"/>
                      <a:r>
                        <a:rPr lang="en-US" sz="1100" dirty="0" smtClean="0"/>
                        <a:t>Yes</a:t>
                      </a:r>
                      <a:r>
                        <a:rPr lang="en-US" sz="1100" strike="noStrike" baseline="30000" dirty="0" smtClean="0">
                          <a:effectLst/>
                        </a:rPr>
                        <a:t>3</a:t>
                      </a:r>
                      <a:endParaRPr lang="en-US" sz="1100" strike="noStrike" baseline="30000" dirty="0">
                        <a:effectLst/>
                      </a:endParaRPr>
                    </a:p>
                  </a:txBody>
                  <a:tcPr/>
                </a:tc>
                <a:tc>
                  <a:txBody>
                    <a:bodyPr/>
                    <a:lstStyle/>
                    <a:p>
                      <a:pPr algn="ctr"/>
                      <a:r>
                        <a:rPr lang="en-US" sz="1100" dirty="0" smtClean="0"/>
                        <a:t>Yes</a:t>
                      </a:r>
                      <a:r>
                        <a:rPr lang="en-US" sz="1100" strike="noStrike" baseline="30000" dirty="0" smtClean="0">
                          <a:effectLst/>
                        </a:rPr>
                        <a:t>3</a:t>
                      </a:r>
                      <a:endParaRPr lang="en-US" sz="1100" strike="noStrike" baseline="30000" dirty="0">
                        <a:effectLst/>
                      </a:endParaRPr>
                    </a:p>
                  </a:txBody>
                  <a:tcPr/>
                </a:tc>
                <a:tc>
                  <a:txBody>
                    <a:bodyPr/>
                    <a:lstStyle/>
                    <a:p>
                      <a:pPr algn="ctr"/>
                      <a:r>
                        <a:rPr lang="en-US" sz="1100" dirty="0" smtClean="0"/>
                        <a:t>Yes</a:t>
                      </a:r>
                      <a:r>
                        <a:rPr lang="en-US" sz="1100" strike="noStrike" baseline="30000" dirty="0" smtClean="0">
                          <a:effectLst/>
                        </a:rPr>
                        <a:t>3</a:t>
                      </a:r>
                      <a:endParaRPr lang="en-US" sz="1100" strike="noStrike" baseline="30000" dirty="0">
                        <a:effectLst/>
                      </a:endParaRPr>
                    </a:p>
                  </a:txBody>
                  <a:tcPr/>
                </a:tc>
              </a:tr>
              <a:tr h="360974">
                <a:tc>
                  <a:txBody>
                    <a:bodyPr/>
                    <a:lstStyle/>
                    <a:p>
                      <a:r>
                        <a:rPr lang="en-US" sz="1100" kern="1200" baseline="0" dirty="0" smtClean="0">
                          <a:solidFill>
                            <a:schemeClr val="dk1"/>
                          </a:solidFill>
                          <a:latin typeface="+mn-lt"/>
                          <a:ea typeface="+mn-ea"/>
                          <a:cs typeface="+mn-cs"/>
                        </a:rPr>
                        <a:t>Visualization</a:t>
                      </a:r>
                      <a:endParaRPr lang="en-US" sz="1100" dirty="0"/>
                    </a:p>
                  </a:txBody>
                  <a:tcPr/>
                </a:tc>
                <a:tc>
                  <a:txBody>
                    <a:bodyPr/>
                    <a:lstStyle/>
                    <a:p>
                      <a:pPr algn="ctr"/>
                      <a:r>
                        <a:rPr lang="en-US" sz="1100" dirty="0" smtClean="0"/>
                        <a:t>TCP/WFS/Cache</a:t>
                      </a:r>
                      <a:endParaRPr lang="en-US" sz="1100" dirty="0"/>
                    </a:p>
                  </a:txBody>
                  <a:tcPr/>
                </a:tc>
                <a:tc>
                  <a:txBody>
                    <a:bodyPr/>
                    <a:lstStyle/>
                    <a:p>
                      <a:pPr algn="ctr"/>
                      <a:r>
                        <a:rPr lang="en-US" sz="1100" dirty="0" smtClean="0"/>
                        <a:t>TCP/WFS/Cache</a:t>
                      </a:r>
                      <a:endParaRPr lang="en-US" sz="1100" dirty="0"/>
                    </a:p>
                  </a:txBody>
                  <a:tcPr/>
                </a:tc>
                <a:tc>
                  <a:txBody>
                    <a:bodyPr/>
                    <a:lstStyle/>
                    <a:p>
                      <a:pPr algn="ctr"/>
                      <a:r>
                        <a:rPr lang="en-US" sz="1100" dirty="0" smtClean="0"/>
                        <a:t>TCP/WFS/Cache</a:t>
                      </a:r>
                      <a:endParaRPr lang="en-US" sz="1100" dirty="0"/>
                    </a:p>
                  </a:txBody>
                  <a:tcPr/>
                </a:tc>
                <a:tc>
                  <a:txBody>
                    <a:bodyPr/>
                    <a:lstStyle/>
                    <a:p>
                      <a:pPr algn="ctr"/>
                      <a:r>
                        <a:rPr lang="en-US" sz="1100" dirty="0" smtClean="0"/>
                        <a:t>TCP/WFS/Cache</a:t>
                      </a:r>
                      <a:endParaRPr lang="en-US" sz="1100" dirty="0"/>
                    </a:p>
                  </a:txBody>
                  <a:tcPr/>
                </a:tc>
                <a:tc>
                  <a:txBody>
                    <a:bodyPr/>
                    <a:lstStyle/>
                    <a:p>
                      <a:pPr algn="ctr"/>
                      <a:r>
                        <a:rPr lang="en-US" sz="1100" dirty="0" smtClean="0"/>
                        <a:t>TCP/WFS/Cache</a:t>
                      </a:r>
                      <a:endParaRPr lang="en-US" sz="1100" dirty="0"/>
                    </a:p>
                  </a:txBody>
                  <a:tcPr/>
                </a:tc>
              </a:tr>
            </a:tbl>
          </a:graphicData>
        </a:graphic>
      </p:graphicFrame>
      <p:sp>
        <p:nvSpPr>
          <p:cNvPr id="44102" name="TextBox 6"/>
          <p:cNvSpPr txBox="1">
            <a:spLocks noChangeArrowheads="1"/>
          </p:cNvSpPr>
          <p:nvPr/>
        </p:nvSpPr>
        <p:spPr bwMode="auto">
          <a:xfrm>
            <a:off x="120650" y="6004113"/>
            <a:ext cx="8432117" cy="461665"/>
          </a:xfrm>
          <a:prstGeom prst="rect">
            <a:avLst/>
          </a:prstGeom>
          <a:noFill/>
          <a:ln w="9525">
            <a:noFill/>
            <a:miter lim="800000"/>
            <a:headEnd/>
            <a:tailEnd/>
          </a:ln>
        </p:spPr>
        <p:txBody>
          <a:bodyPr wrap="none">
            <a:spAutoFit/>
          </a:bodyPr>
          <a:lstStyle/>
          <a:p>
            <a:r>
              <a:rPr lang="en-US" sz="800" dirty="0">
                <a:latin typeface="Museo Sans For Dell" pitchFamily="2" charset="0"/>
              </a:rPr>
              <a:t>1Maximum users may vary and will depend on the number of </a:t>
            </a:r>
            <a:r>
              <a:rPr lang="en-US" sz="800" dirty="0" smtClean="0">
                <a:latin typeface="Museo Sans For Dell" pitchFamily="2" charset="0"/>
              </a:rPr>
              <a:t>connections generated </a:t>
            </a:r>
            <a:r>
              <a:rPr lang="en-US" sz="800" dirty="0">
                <a:latin typeface="Museo Sans For Dell" pitchFamily="2" charset="0"/>
              </a:rPr>
              <a:t>per user. SonicWALL determines the recommended users based on 5 </a:t>
            </a:r>
            <a:r>
              <a:rPr lang="en-US" sz="800" dirty="0" smtClean="0">
                <a:latin typeface="Museo Sans For Dell" pitchFamily="2" charset="0"/>
              </a:rPr>
              <a:t>connections per </a:t>
            </a:r>
            <a:r>
              <a:rPr lang="en-US" sz="800" dirty="0">
                <a:latin typeface="Museo Sans For Dell" pitchFamily="2" charset="0"/>
              </a:rPr>
              <a:t>user.</a:t>
            </a:r>
          </a:p>
          <a:p>
            <a:r>
              <a:rPr lang="en-US" sz="800" dirty="0" smtClean="0">
                <a:latin typeface="Museo Sans For Dell" pitchFamily="2" charset="0"/>
              </a:rPr>
              <a:t>2CIFS/SMB acceleration </a:t>
            </a:r>
            <a:r>
              <a:rPr lang="en-US" sz="800" dirty="0">
                <a:latin typeface="Museo Sans For Dell" pitchFamily="2" charset="0"/>
              </a:rPr>
              <a:t>is available only when the Live CD image is installed on the provided </a:t>
            </a:r>
            <a:r>
              <a:rPr lang="en-US" sz="800" dirty="0" smtClean="0">
                <a:latin typeface="Museo Sans For Dell" pitchFamily="2" charset="0"/>
              </a:rPr>
              <a:t>hardware</a:t>
            </a:r>
          </a:p>
          <a:p>
            <a:r>
              <a:rPr lang="en-US" sz="800" dirty="0" smtClean="0">
                <a:latin typeface="Museo Sans For Dell" pitchFamily="2" charset="0"/>
              </a:rPr>
              <a:t>3Requires </a:t>
            </a:r>
            <a:r>
              <a:rPr lang="en-US" sz="800" dirty="0" err="1" smtClean="0">
                <a:latin typeface="Museo Sans For Dell" pitchFamily="2" charset="0"/>
              </a:rPr>
              <a:t>SonicOS</a:t>
            </a:r>
            <a:r>
              <a:rPr lang="en-US" sz="800" dirty="0" smtClean="0">
                <a:latin typeface="Museo Sans For Dell" pitchFamily="2" charset="0"/>
              </a:rPr>
              <a:t> 5.9.</a:t>
            </a:r>
            <a:endParaRPr lang="en-US" sz="800" dirty="0">
              <a:latin typeface="Museo Sans For Dell" pitchFamily="2" charset="0"/>
            </a:endParaRPr>
          </a:p>
        </p:txBody>
      </p:sp>
      <p:sp>
        <p:nvSpPr>
          <p:cNvPr id="44103" name="Title 1"/>
          <p:cNvSpPr>
            <a:spLocks noGrp="1"/>
          </p:cNvSpPr>
          <p:nvPr>
            <p:ph type="title"/>
          </p:nvPr>
        </p:nvSpPr>
        <p:spPr/>
        <p:txBody>
          <a:bodyPr/>
          <a:lstStyle/>
          <a:p>
            <a:r>
              <a:rPr lang="en-US" smtClean="0"/>
              <a:t>Technical and Feature Specs</a:t>
            </a:r>
            <a:endParaRPr lang="en-US" i="1"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6"/>
          <p:cNvSpPr>
            <a:spLocks noGrp="1"/>
          </p:cNvSpPr>
          <p:nvPr>
            <p:ph type="subTitle" idx="1"/>
          </p:nvPr>
        </p:nvSpPr>
        <p:spPr>
          <a:xfrm>
            <a:off x="457200" y="4165600"/>
            <a:ext cx="5953125" cy="276225"/>
          </a:xfrm>
        </p:spPr>
        <p:txBody>
          <a:bodyPr/>
          <a:lstStyle/>
          <a:p>
            <a:r>
              <a:rPr lang="en-US"/>
              <a:t>Knowledge Check</a:t>
            </a:r>
          </a:p>
        </p:txBody>
      </p:sp>
      <p:sp>
        <p:nvSpPr>
          <p:cNvPr id="30723" name="Title 5"/>
          <p:cNvSpPr>
            <a:spLocks noGrp="1"/>
          </p:cNvSpPr>
          <p:nvPr>
            <p:ph type="ctrTitle"/>
          </p:nvPr>
        </p:nvSpPr>
        <p:spPr>
          <a:xfrm>
            <a:off x="457200" y="2660650"/>
            <a:ext cx="5962650" cy="1025525"/>
          </a:xfrm>
        </p:spPr>
        <p:txBody>
          <a:bodyPr/>
          <a:lstStyle/>
          <a:p>
            <a:r>
              <a:rPr lang="en-US"/>
              <a:t>Dell SonicWALL WAN Acceleration Overview</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What Does WAN Acceleration Do?</a:t>
            </a:r>
          </a:p>
        </p:txBody>
      </p:sp>
      <p:sp>
        <p:nvSpPr>
          <p:cNvPr id="16387" name="Content Placeholder 2"/>
          <p:cNvSpPr>
            <a:spLocks noGrp="1"/>
          </p:cNvSpPr>
          <p:nvPr>
            <p:ph sz="half" idx="1"/>
          </p:nvPr>
        </p:nvSpPr>
        <p:spPr>
          <a:xfrm>
            <a:off x="457200" y="1279525"/>
            <a:ext cx="6343650" cy="3292475"/>
          </a:xfrm>
        </p:spPr>
        <p:txBody>
          <a:bodyPr/>
          <a:lstStyle/>
          <a:p>
            <a:pPr marL="0" indent="0" eaLnBrk="1" hangingPunct="1">
              <a:buFont typeface="Wingdings" charset="2"/>
              <a:buNone/>
              <a:defRPr/>
            </a:pPr>
            <a:r>
              <a:rPr lang="en-US" dirty="0" smtClean="0"/>
              <a:t>WAN Acceleration technology helps to… </a:t>
            </a:r>
          </a:p>
          <a:p>
            <a:pPr eaLnBrk="1" hangingPunct="1">
              <a:defRPr/>
            </a:pPr>
            <a:r>
              <a:rPr lang="en-US" sz="1800" b="1" dirty="0" smtClean="0"/>
              <a:t>Improve performance </a:t>
            </a:r>
            <a:r>
              <a:rPr lang="en-US" sz="1800" dirty="0" smtClean="0"/>
              <a:t>of business applications</a:t>
            </a:r>
          </a:p>
          <a:p>
            <a:pPr eaLnBrk="1" hangingPunct="1">
              <a:defRPr/>
            </a:pPr>
            <a:r>
              <a:rPr lang="en-US" sz="1800" b="1" dirty="0" smtClean="0"/>
              <a:t>Optimize response times </a:t>
            </a:r>
            <a:r>
              <a:rPr lang="en-US" sz="1800" dirty="0" smtClean="0"/>
              <a:t>for critical applications</a:t>
            </a:r>
          </a:p>
          <a:p>
            <a:pPr eaLnBrk="1" hangingPunct="1">
              <a:defRPr/>
            </a:pPr>
            <a:r>
              <a:rPr lang="en-US" sz="1800" b="1" dirty="0" smtClean="0"/>
              <a:t>Reduce bandwidth consumption</a:t>
            </a:r>
            <a:r>
              <a:rPr lang="en-US" sz="1800" dirty="0" smtClean="0"/>
              <a:t> </a:t>
            </a:r>
          </a:p>
          <a:p>
            <a:pPr eaLnBrk="1" hangingPunct="1">
              <a:defRPr/>
            </a:pPr>
            <a:r>
              <a:rPr lang="en-US" sz="1800" b="1" dirty="0" smtClean="0"/>
              <a:t>Reduce associated bandwidth costs</a:t>
            </a:r>
          </a:p>
          <a:p>
            <a:pPr marL="0" indent="0" eaLnBrk="1" hangingPunct="1">
              <a:buFont typeface="Wingdings" charset="2"/>
              <a:buNone/>
              <a:defRPr/>
            </a:pPr>
            <a:endParaRPr lang="en-US" dirty="0" smtClean="0"/>
          </a:p>
          <a:p>
            <a:pPr marL="0" indent="0" eaLnBrk="1" hangingPunct="1">
              <a:buFont typeface="Wingdings" charset="2"/>
              <a:buNone/>
              <a:defRPr/>
            </a:pPr>
            <a:r>
              <a:rPr lang="en-US" dirty="0" smtClean="0"/>
              <a:t> </a:t>
            </a:r>
            <a:r>
              <a:rPr lang="en-US" b="1" dirty="0" smtClean="0"/>
              <a:t>…makes the network appear </a:t>
            </a:r>
            <a:r>
              <a:rPr lang="en-US" b="1" i="1" dirty="0" smtClean="0">
                <a:solidFill>
                  <a:srgbClr val="FF0000"/>
                </a:solidFill>
              </a:rPr>
              <a:t>faster!</a:t>
            </a:r>
          </a:p>
          <a:p>
            <a:pPr eaLnBrk="1" hangingPunct="1">
              <a:spcAft>
                <a:spcPct val="0"/>
              </a:spcAft>
              <a:defRPr/>
            </a:pPr>
            <a:endParaRPr lang="en-US" dirty="0" smtClean="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9425" y="5410200"/>
            <a:ext cx="1641475" cy="857250"/>
          </a:xfrm>
          <a:prstGeom prst="rect">
            <a:avLst/>
          </a:prstGeom>
          <a:blipFill rotWithShape="1">
            <a:blip r:embed="rId3" cstate="print"/>
            <a:stretch>
              <a:fillRect/>
            </a:stretch>
          </a:blipFill>
          <a:ln>
            <a:solidFill>
              <a:schemeClr val="tx1"/>
            </a:solidFill>
          </a:ln>
        </p:spPr>
        <p:style>
          <a:lnRef idx="2">
            <a:scrgbClr r="0" g="0" b="0"/>
          </a:lnRef>
          <a:fillRef idx="1">
            <a:scrgbClr r="0" g="0" b="0"/>
          </a:fillRef>
          <a:effectRef idx="0">
            <a:schemeClr val="accent6">
              <a:tint val="50000"/>
              <a:hueOff val="58103"/>
              <a:satOff val="-2429"/>
              <a:lumOff val="9398"/>
              <a:alphaOff val="0"/>
            </a:schemeClr>
          </a:effectRef>
          <a:fontRef idx="minor">
            <a:schemeClr val="lt1">
              <a:hueOff val="0"/>
              <a:satOff val="0"/>
              <a:lumOff val="0"/>
              <a:alphaOff val="0"/>
            </a:schemeClr>
          </a:fontRef>
        </p:style>
      </p:sp>
      <p:sp>
        <p:nvSpPr>
          <p:cNvPr id="24580" name="TextBox 7"/>
          <p:cNvSpPr txBox="1">
            <a:spLocks noChangeArrowheads="1"/>
          </p:cNvSpPr>
          <p:nvPr/>
        </p:nvSpPr>
        <p:spPr bwMode="auto">
          <a:xfrm>
            <a:off x="2562225" y="1341438"/>
            <a:ext cx="6386513" cy="2246312"/>
          </a:xfrm>
          <a:prstGeom prst="rect">
            <a:avLst/>
          </a:prstGeom>
          <a:noFill/>
          <a:ln w="9525">
            <a:noFill/>
            <a:miter lim="800000"/>
            <a:headEnd/>
            <a:tailEnd/>
          </a:ln>
        </p:spPr>
        <p:txBody>
          <a:bodyPr>
            <a:spAutoFit/>
          </a:bodyPr>
          <a:lstStyle/>
          <a:p>
            <a:r>
              <a:rPr lang="en-US">
                <a:solidFill>
                  <a:schemeClr val="accent1"/>
                </a:solidFill>
                <a:latin typeface="Museo Sans For Dell" pitchFamily="2" charset="0"/>
              </a:rPr>
              <a:t>Dell SonicWALL Next-Generation Firewall</a:t>
            </a:r>
          </a:p>
          <a:p>
            <a:r>
              <a:rPr lang="en-US" sz="2000">
                <a:latin typeface="Museo Sans For Dell" pitchFamily="2" charset="0"/>
              </a:rPr>
              <a:t>Traffic Shaping – allow “Good Traffic”</a:t>
            </a:r>
          </a:p>
          <a:p>
            <a:pPr marL="690563" lvl="1" indent="-233363">
              <a:buClr>
                <a:schemeClr val="bg1"/>
              </a:buClr>
              <a:buFont typeface="Arial" pitchFamily="34" charset="0"/>
              <a:buChar char="•"/>
            </a:pPr>
            <a:r>
              <a:rPr lang="en-US" sz="1800">
                <a:latin typeface="Museo Sans For Dell" pitchFamily="2" charset="0"/>
              </a:rPr>
              <a:t>Ensure “Good Traffic” composition with Application Intelligence and Control</a:t>
            </a:r>
          </a:p>
          <a:p>
            <a:pPr marL="690563" lvl="1" indent="-233363">
              <a:buClr>
                <a:schemeClr val="bg1"/>
              </a:buClr>
              <a:buFont typeface="Arial" pitchFamily="34" charset="0"/>
              <a:buChar char="•"/>
            </a:pPr>
            <a:r>
              <a:rPr lang="en-US" sz="1800">
                <a:latin typeface="Museo Sans For Dell" pitchFamily="2" charset="0"/>
              </a:rPr>
              <a:t>Block unwanted traffic</a:t>
            </a:r>
          </a:p>
          <a:p>
            <a:pPr marL="690563" lvl="1" indent="-233363">
              <a:buClr>
                <a:schemeClr val="bg1"/>
              </a:buClr>
              <a:buFont typeface="Arial" pitchFamily="34" charset="0"/>
              <a:buChar char="•"/>
            </a:pPr>
            <a:r>
              <a:rPr lang="en-US" sz="1800">
                <a:latin typeface="Museo Sans For Dell" pitchFamily="2" charset="0"/>
              </a:rPr>
              <a:t>Utilize bandwidth effectively </a:t>
            </a:r>
          </a:p>
          <a:p>
            <a:endParaRPr lang="en-US"/>
          </a:p>
        </p:txBody>
      </p:sp>
      <p:sp>
        <p:nvSpPr>
          <p:cNvPr id="9223" name="TextBox 10"/>
          <p:cNvSpPr txBox="1">
            <a:spLocks noChangeArrowheads="1"/>
          </p:cNvSpPr>
          <p:nvPr/>
        </p:nvSpPr>
        <p:spPr bwMode="auto">
          <a:xfrm>
            <a:off x="2555875" y="3787775"/>
            <a:ext cx="6448425" cy="2431435"/>
          </a:xfrm>
          <a:prstGeom prst="rect">
            <a:avLst/>
          </a:prstGeom>
          <a:noFill/>
          <a:ln w="9525">
            <a:noFill/>
            <a:miter lim="800000"/>
            <a:headEnd/>
            <a:tailEnd/>
          </a:ln>
        </p:spPr>
        <p:txBody>
          <a:bodyPr>
            <a:spAutoFit/>
          </a:bodyPr>
          <a:lstStyle/>
          <a:p>
            <a:r>
              <a:rPr lang="en-US" dirty="0">
                <a:solidFill>
                  <a:schemeClr val="accent1"/>
                </a:solidFill>
                <a:latin typeface="Museo Sans For Dell" pitchFamily="2" charset="0"/>
              </a:rPr>
              <a:t>Dell SonicWALL WXA Solution </a:t>
            </a:r>
          </a:p>
          <a:p>
            <a:r>
              <a:rPr lang="en-US" sz="2000" dirty="0">
                <a:latin typeface="Museo Sans For Dell" pitchFamily="2" charset="0"/>
              </a:rPr>
              <a:t>Traffic Acceleration – accelerate the traffic</a:t>
            </a:r>
          </a:p>
          <a:p>
            <a:pPr marL="690563" lvl="1" indent="-233363">
              <a:buClr>
                <a:schemeClr val="bg1"/>
              </a:buClr>
              <a:buFont typeface="Arial" pitchFamily="34" charset="0"/>
              <a:buChar char="•"/>
            </a:pPr>
            <a:r>
              <a:rPr lang="en-US" sz="1800" dirty="0" smtClean="0">
                <a:latin typeface="Museo Sans For Dell" pitchFamily="2" charset="0"/>
              </a:rPr>
              <a:t>HTTP web caching</a:t>
            </a:r>
          </a:p>
          <a:p>
            <a:pPr marL="690563" lvl="1" indent="-233363">
              <a:buClr>
                <a:schemeClr val="bg1"/>
              </a:buClr>
              <a:buFont typeface="Arial" pitchFamily="34" charset="0"/>
              <a:buChar char="•"/>
            </a:pPr>
            <a:r>
              <a:rPr lang="en-US" sz="1800" dirty="0" smtClean="0">
                <a:latin typeface="Museo Sans For Dell" pitchFamily="2" charset="0"/>
              </a:rPr>
              <a:t>Accelerate </a:t>
            </a:r>
            <a:r>
              <a:rPr lang="en-US" sz="1800" dirty="0">
                <a:latin typeface="Museo Sans For Dell" pitchFamily="2" charset="0"/>
              </a:rPr>
              <a:t>the “Good” traffic between offices</a:t>
            </a:r>
          </a:p>
          <a:p>
            <a:pPr marL="1147763" lvl="2" indent="-233363">
              <a:buClr>
                <a:schemeClr val="bg1"/>
              </a:buClr>
              <a:buFont typeface="Museo Sans For Dell" pitchFamily="2" charset="0"/>
              <a:buChar char="–"/>
            </a:pPr>
            <a:r>
              <a:rPr lang="en-US" sz="1800" dirty="0">
                <a:latin typeface="Museo Sans For Dell" pitchFamily="2" charset="0"/>
              </a:rPr>
              <a:t>Traffic de-duplication</a:t>
            </a:r>
          </a:p>
          <a:p>
            <a:pPr marL="1147763" lvl="2" indent="-233363">
              <a:buClr>
                <a:schemeClr val="bg1"/>
              </a:buClr>
              <a:buFont typeface="Museo Sans For Dell" pitchFamily="2" charset="0"/>
              <a:buChar char="–"/>
            </a:pPr>
            <a:r>
              <a:rPr lang="en-US" sz="1800" dirty="0">
                <a:latin typeface="Museo Sans For Dell" pitchFamily="2" charset="0"/>
              </a:rPr>
              <a:t>Windows File Share caching</a:t>
            </a:r>
          </a:p>
          <a:p>
            <a:pPr marL="1147763" lvl="2" indent="-233363">
              <a:buClr>
                <a:schemeClr val="bg1"/>
              </a:buClr>
              <a:buFont typeface="Museo Sans For Dell" pitchFamily="2" charset="0"/>
              <a:buChar char="–"/>
            </a:pPr>
            <a:r>
              <a:rPr lang="en-US" sz="1800" dirty="0">
                <a:latin typeface="Museo Sans For Dell" pitchFamily="2" charset="0"/>
              </a:rPr>
              <a:t>Protocol optimization</a:t>
            </a:r>
          </a:p>
          <a:p>
            <a:pPr marL="1147763" lvl="2" indent="-233363">
              <a:buClr>
                <a:schemeClr val="bg1"/>
              </a:buClr>
              <a:buFont typeface="Museo Sans For Dell" pitchFamily="2" charset="0"/>
              <a:buChar char="–"/>
            </a:pPr>
            <a:r>
              <a:rPr lang="en-US" sz="1800" dirty="0">
                <a:latin typeface="Museo Sans For Dell" pitchFamily="2" charset="0"/>
              </a:rPr>
              <a:t>Compression</a:t>
            </a:r>
          </a:p>
        </p:txBody>
      </p:sp>
      <p:sp>
        <p:nvSpPr>
          <p:cNvPr id="13" name="Rectangle 12"/>
          <p:cNvSpPr/>
          <p:nvPr/>
        </p:nvSpPr>
        <p:spPr>
          <a:xfrm>
            <a:off x="264319" y="3800475"/>
            <a:ext cx="2071687" cy="1536700"/>
          </a:xfrm>
          <a:prstGeom prst="rect">
            <a:avLst/>
          </a:prstGeom>
          <a:blipFill rotWithShape="1">
            <a:blip r:embed="rId4" cstate="print"/>
            <a:stretch>
              <a:fillRect/>
            </a:stretch>
          </a:blipFill>
          <a:ln>
            <a:solidFill>
              <a:schemeClr val="tx1"/>
            </a:solidFill>
          </a:ln>
        </p:spPr>
        <p:style>
          <a:lnRef idx="2">
            <a:scrgbClr r="0" g="0" b="0"/>
          </a:lnRef>
          <a:fillRef idx="1">
            <a:scrgbClr r="0" g="0" b="0"/>
          </a:fillRef>
          <a:effectRef idx="0">
            <a:schemeClr val="accent6">
              <a:tint val="50000"/>
              <a:hueOff val="58102"/>
              <a:satOff val="-2429"/>
              <a:lumOff val="9398"/>
              <a:alphaOff val="0"/>
            </a:schemeClr>
          </a:effectRef>
          <a:fontRef idx="minor">
            <a:schemeClr val="lt1">
              <a:hueOff val="0"/>
              <a:satOff val="0"/>
              <a:lumOff val="0"/>
              <a:alphaOff val="0"/>
            </a:schemeClr>
          </a:fontRef>
        </p:style>
      </p:sp>
      <p:sp>
        <p:nvSpPr>
          <p:cNvPr id="24584" name="Title 1"/>
          <p:cNvSpPr>
            <a:spLocks noGrp="1"/>
          </p:cNvSpPr>
          <p:nvPr>
            <p:ph type="title"/>
          </p:nvPr>
        </p:nvSpPr>
        <p:spPr/>
        <p:txBody>
          <a:bodyPr/>
          <a:lstStyle/>
          <a:p>
            <a:pPr eaLnBrk="1" hangingPunct="1"/>
            <a:r>
              <a:rPr lang="en-US" smtClean="0"/>
              <a:t>The Dell SonicWALL Approach</a:t>
            </a:r>
          </a:p>
        </p:txBody>
      </p:sp>
      <p:pic>
        <p:nvPicPr>
          <p:cNvPr id="11" name="Picture 7"/>
          <p:cNvPicPr>
            <a:picLocks noChangeAspect="1" noChangeArrowheads="1"/>
          </p:cNvPicPr>
          <p:nvPr/>
        </p:nvPicPr>
        <p:blipFill>
          <a:blip r:embed="rId5" cstate="print"/>
          <a:srcRect t="3188" b="11014"/>
          <a:stretch>
            <a:fillRect/>
          </a:stretch>
        </p:blipFill>
        <p:spPr bwMode="auto">
          <a:xfrm>
            <a:off x="95250" y="1038225"/>
            <a:ext cx="2409825" cy="1550670"/>
          </a:xfrm>
          <a:prstGeom prst="rect">
            <a:avLst/>
          </a:prstGeom>
          <a:noFill/>
          <a:ln w="25400" cmpd="sng">
            <a:solidFill>
              <a:schemeClr val="tx1"/>
            </a:solidFill>
            <a:miter lim="800000"/>
            <a:headEnd/>
            <a:tailEnd/>
          </a:ln>
        </p:spPr>
      </p:pic>
      <p:pic>
        <p:nvPicPr>
          <p:cNvPr id="12" name="Picture 2" descr="C:\Users\matthewd\Downloads\NSA_Stack_Front_Full.jpg"/>
          <p:cNvPicPr>
            <a:picLocks noChangeAspect="1" noChangeArrowheads="1"/>
          </p:cNvPicPr>
          <p:nvPr/>
        </p:nvPicPr>
        <p:blipFill>
          <a:blip r:embed="rId6" cstate="print"/>
          <a:srcRect l="3247" t="5503" r="2319" b="8247"/>
          <a:stretch>
            <a:fillRect/>
          </a:stretch>
        </p:blipFill>
        <p:spPr bwMode="auto">
          <a:xfrm>
            <a:off x="389060" y="2707574"/>
            <a:ext cx="1822205" cy="941533"/>
          </a:xfrm>
          <a:prstGeom prst="rect">
            <a:avLst/>
          </a:prstGeom>
          <a:noFill/>
          <a:ln>
            <a:solidFill>
              <a:schemeClr val="bg2"/>
            </a:solid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22275" y="955675"/>
            <a:ext cx="7245350" cy="2451100"/>
          </a:xfrm>
        </p:spPr>
        <p:txBody>
          <a:bodyPr/>
          <a:lstStyle/>
          <a:p>
            <a:pPr marL="0" indent="0">
              <a:buFont typeface="Wingdings" pitchFamily="2" charset="2"/>
              <a:buNone/>
            </a:pPr>
            <a:r>
              <a:rPr lang="en-US" sz="2400" i="1" dirty="0" smtClean="0">
                <a:solidFill>
                  <a:schemeClr val="bg1"/>
                </a:solidFill>
              </a:rPr>
              <a:t>WAN Acceleration Step 1</a:t>
            </a:r>
          </a:p>
          <a:p>
            <a:pPr marL="0" indent="0">
              <a:buFont typeface="Wingdings" pitchFamily="2" charset="2"/>
              <a:buNone/>
            </a:pPr>
            <a:r>
              <a:rPr lang="en-US" sz="2400" dirty="0" smtClean="0"/>
              <a:t>Bandwidth manage and control applications</a:t>
            </a:r>
          </a:p>
          <a:p>
            <a:pPr lvl="1">
              <a:buFont typeface="Arial" pitchFamily="34" charset="0"/>
              <a:buChar char="•"/>
            </a:pPr>
            <a:r>
              <a:rPr lang="en-US" dirty="0" smtClean="0"/>
              <a:t>Dell SonicWALL Application Intelligence, Control and Visualization</a:t>
            </a:r>
          </a:p>
          <a:p>
            <a:pPr lvl="1">
              <a:buFont typeface="Arial" pitchFamily="34" charset="0"/>
              <a:buChar char="•"/>
            </a:pPr>
            <a:r>
              <a:rPr lang="en-US" dirty="0" smtClean="0"/>
              <a:t>4,100</a:t>
            </a:r>
            <a:r>
              <a:rPr lang="en-US" dirty="0" smtClean="0"/>
              <a:t>+ Application signatures</a:t>
            </a:r>
          </a:p>
          <a:p>
            <a:pPr lvl="1">
              <a:buFont typeface="Arial" pitchFamily="34" charset="0"/>
              <a:buChar char="•"/>
            </a:pPr>
            <a:r>
              <a:rPr lang="en-US" dirty="0" smtClean="0"/>
              <a:t>Identify Applications</a:t>
            </a:r>
          </a:p>
          <a:p>
            <a:pPr lvl="2"/>
            <a:r>
              <a:rPr lang="en-US" dirty="0" smtClean="0"/>
              <a:t>Prioritize important traffic</a:t>
            </a:r>
          </a:p>
          <a:p>
            <a:pPr lvl="2"/>
            <a:r>
              <a:rPr lang="en-US" dirty="0" smtClean="0"/>
              <a:t>Block or restrict unimportant traffic</a:t>
            </a:r>
          </a:p>
        </p:txBody>
      </p:sp>
      <p:sp>
        <p:nvSpPr>
          <p:cNvPr id="18440" name="TextBox 1"/>
          <p:cNvSpPr txBox="1">
            <a:spLocks noChangeArrowheads="1"/>
          </p:cNvSpPr>
          <p:nvPr/>
        </p:nvSpPr>
        <p:spPr bwMode="auto">
          <a:xfrm>
            <a:off x="347663" y="4478338"/>
            <a:ext cx="5511800" cy="1077912"/>
          </a:xfrm>
          <a:prstGeom prst="rect">
            <a:avLst/>
          </a:prstGeom>
          <a:noFill/>
          <a:ln w="9525">
            <a:noFill/>
            <a:miter lim="800000"/>
            <a:headEnd/>
            <a:tailEnd/>
          </a:ln>
        </p:spPr>
        <p:txBody>
          <a:bodyPr>
            <a:spAutoFit/>
          </a:bodyPr>
          <a:lstStyle/>
          <a:p>
            <a:pPr eaLnBrk="0" hangingPunct="0"/>
            <a:r>
              <a:rPr lang="en-US">
                <a:latin typeface="Museo Sans For Dell" pitchFamily="2" charset="0"/>
              </a:rPr>
              <a:t>Goal:</a:t>
            </a:r>
          </a:p>
          <a:p>
            <a:pPr eaLnBrk="0" hangingPunct="0"/>
            <a:r>
              <a:rPr lang="en-US" sz="2000">
                <a:latin typeface="Museo Sans For Dell" pitchFamily="2" charset="0"/>
              </a:rPr>
              <a:t>“Allow Good Traffic” at the gateway with Application Intelligence and Control</a:t>
            </a:r>
          </a:p>
        </p:txBody>
      </p:sp>
      <p:sp>
        <p:nvSpPr>
          <p:cNvPr id="25606" name="Title 1"/>
          <p:cNvSpPr>
            <a:spLocks noGrp="1"/>
          </p:cNvSpPr>
          <p:nvPr>
            <p:ph type="title"/>
          </p:nvPr>
        </p:nvSpPr>
        <p:spPr/>
        <p:txBody>
          <a:bodyPr/>
          <a:lstStyle/>
          <a:p>
            <a:pPr eaLnBrk="1" hangingPunct="1"/>
            <a:r>
              <a:rPr lang="en-US" smtClean="0"/>
              <a:t>Traffic Shaping – Get “Good” Traffic</a:t>
            </a:r>
          </a:p>
        </p:txBody>
      </p:sp>
      <p:pic>
        <p:nvPicPr>
          <p:cNvPr id="25607" name="Picture 7"/>
          <p:cNvPicPr>
            <a:picLocks noChangeAspect="1" noChangeArrowheads="1"/>
          </p:cNvPicPr>
          <p:nvPr/>
        </p:nvPicPr>
        <p:blipFill>
          <a:blip r:embed="rId3" cstate="print"/>
          <a:srcRect t="3188" b="11014"/>
          <a:stretch>
            <a:fillRect/>
          </a:stretch>
        </p:blipFill>
        <p:spPr bwMode="auto">
          <a:xfrm>
            <a:off x="4762500" y="2076450"/>
            <a:ext cx="4381500" cy="2819400"/>
          </a:xfrm>
          <a:prstGeom prst="rect">
            <a:avLst/>
          </a:prstGeom>
          <a:noFill/>
          <a:ln w="9525">
            <a:noFill/>
            <a:miter lim="800000"/>
            <a:headEnd/>
            <a:tailEnd/>
          </a:ln>
        </p:spPr>
      </p:pic>
      <p:pic>
        <p:nvPicPr>
          <p:cNvPr id="1026" name="Picture 2" descr="C:\Users\matthewd\Downloads\NSA_Stack_Front_Full.jpg"/>
          <p:cNvPicPr>
            <a:picLocks noChangeAspect="1" noChangeArrowheads="1"/>
          </p:cNvPicPr>
          <p:nvPr/>
        </p:nvPicPr>
        <p:blipFill>
          <a:blip r:embed="rId4" cstate="print"/>
          <a:srcRect l="3247" t="5503" r="2319" b="8247"/>
          <a:stretch>
            <a:fillRect/>
          </a:stretch>
        </p:blipFill>
        <p:spPr bwMode="auto">
          <a:xfrm>
            <a:off x="5925788" y="4911952"/>
            <a:ext cx="2398814" cy="123946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“Good Traffic” Acceleration</a:t>
            </a:r>
            <a:endParaRPr lang="en-US" i="1" smtClean="0"/>
          </a:p>
        </p:txBody>
      </p:sp>
      <p:sp>
        <p:nvSpPr>
          <p:cNvPr id="19459" name="Content Placeholder 2"/>
          <p:cNvSpPr>
            <a:spLocks noGrp="1"/>
          </p:cNvSpPr>
          <p:nvPr>
            <p:ph idx="1"/>
          </p:nvPr>
        </p:nvSpPr>
        <p:spPr>
          <a:xfrm>
            <a:off x="400050" y="1323975"/>
            <a:ext cx="4629150" cy="5326063"/>
          </a:xfrm>
        </p:spPr>
        <p:txBody>
          <a:bodyPr/>
          <a:lstStyle/>
          <a:p>
            <a:pPr marL="0" indent="0">
              <a:buFont typeface="Wingdings" pitchFamily="2" charset="2"/>
              <a:buNone/>
            </a:pPr>
            <a:r>
              <a:rPr lang="en-US" sz="2400" i="1" smtClean="0">
                <a:solidFill>
                  <a:schemeClr val="bg1"/>
                </a:solidFill>
              </a:rPr>
              <a:t>WAN Acceleration Step 2 </a:t>
            </a:r>
          </a:p>
          <a:p>
            <a:pPr marL="0" indent="0">
              <a:buFont typeface="Wingdings" pitchFamily="2" charset="2"/>
              <a:buNone/>
            </a:pPr>
            <a:r>
              <a:rPr lang="en-US" smtClean="0"/>
              <a:t>Extremely effective for office-to-office:</a:t>
            </a:r>
          </a:p>
          <a:p>
            <a:pPr lvl="1">
              <a:buClr>
                <a:schemeClr val="accent1"/>
              </a:buClr>
              <a:buFont typeface="Arial" pitchFamily="34" charset="0"/>
              <a:buChar char="•"/>
            </a:pPr>
            <a:r>
              <a:rPr lang="en-US" smtClean="0"/>
              <a:t>Email, PowerPoint, Excel spreadsheets, </a:t>
            </a:r>
            <a:br>
              <a:rPr lang="en-US" smtClean="0"/>
            </a:br>
            <a:r>
              <a:rPr lang="en-US" smtClean="0"/>
              <a:t>Word docs, PDFs</a:t>
            </a:r>
          </a:p>
          <a:p>
            <a:pPr lvl="1">
              <a:buClr>
                <a:schemeClr val="accent1"/>
              </a:buClr>
              <a:buFont typeface="Arial" pitchFamily="34" charset="0"/>
              <a:buChar char="•"/>
            </a:pPr>
            <a:r>
              <a:rPr lang="en-US" smtClean="0"/>
              <a:t>Web apps, collaboration sites</a:t>
            </a:r>
          </a:p>
          <a:p>
            <a:pPr lvl="1">
              <a:buClr>
                <a:schemeClr val="accent1"/>
              </a:buClr>
              <a:buFont typeface="Arial" pitchFamily="34" charset="0"/>
              <a:buChar char="•"/>
            </a:pPr>
            <a:r>
              <a:rPr lang="en-US" smtClean="0"/>
              <a:t>Files between 20Kb-100’s of MB+</a:t>
            </a:r>
          </a:p>
          <a:p>
            <a:pPr lvl="1">
              <a:buClr>
                <a:schemeClr val="accent1"/>
              </a:buClr>
              <a:buFont typeface="Arial" pitchFamily="34" charset="0"/>
              <a:buChar char="•"/>
            </a:pPr>
            <a:r>
              <a:rPr lang="en-US" smtClean="0"/>
              <a:t>Small localized changes </a:t>
            </a:r>
          </a:p>
          <a:p>
            <a:pPr marL="0" indent="0">
              <a:buFont typeface="Wingdings" pitchFamily="2" charset="2"/>
              <a:buNone/>
            </a:pPr>
            <a:endParaRPr lang="en-US" smtClean="0"/>
          </a:p>
          <a:p>
            <a:pPr marL="0" indent="0">
              <a:buFont typeface="Wingdings" pitchFamily="2" charset="2"/>
              <a:buNone/>
            </a:pPr>
            <a:r>
              <a:rPr lang="en-US" smtClean="0"/>
              <a:t>Also for Internet-based content:</a:t>
            </a:r>
          </a:p>
          <a:p>
            <a:pPr lvl="1">
              <a:buClr>
                <a:schemeClr val="accent1"/>
              </a:buClr>
              <a:buFont typeface="Arial" pitchFamily="34" charset="0"/>
              <a:buChar char="•"/>
            </a:pPr>
            <a:r>
              <a:rPr lang="en-US" smtClean="0"/>
              <a:t>Web content, videos, etc,</a:t>
            </a:r>
          </a:p>
          <a:p>
            <a:pPr lvl="1">
              <a:buClr>
                <a:schemeClr val="accent1"/>
              </a:buClr>
              <a:buFont typeface="Arial" pitchFamily="34" charset="0"/>
              <a:buChar char="•"/>
            </a:pPr>
            <a:endParaRPr lang="en-US" smtClean="0"/>
          </a:p>
          <a:p>
            <a:pPr marL="0" indent="0">
              <a:buFont typeface="Wingdings" pitchFamily="2" charset="2"/>
              <a:buNone/>
            </a:pPr>
            <a:r>
              <a:rPr lang="en-US" smtClean="0"/>
              <a:t>Benefits (for “Good Traffic”)</a:t>
            </a:r>
          </a:p>
          <a:p>
            <a:pPr lvl="1">
              <a:buClr>
                <a:schemeClr val="accent1"/>
              </a:buClr>
              <a:buFont typeface="Arial" pitchFamily="34" charset="0"/>
              <a:buChar char="•"/>
            </a:pPr>
            <a:r>
              <a:rPr lang="en-US" smtClean="0"/>
              <a:t>Eliminate redundant traffic</a:t>
            </a:r>
          </a:p>
          <a:p>
            <a:pPr lvl="1">
              <a:buClr>
                <a:schemeClr val="accent1"/>
              </a:buClr>
              <a:buFont typeface="Arial" pitchFamily="34" charset="0"/>
              <a:buChar char="•"/>
            </a:pPr>
            <a:r>
              <a:rPr lang="en-US" smtClean="0"/>
              <a:t>Increase responsiveness</a:t>
            </a:r>
          </a:p>
          <a:p>
            <a:pPr lvl="1">
              <a:buClr>
                <a:schemeClr val="accent1"/>
              </a:buClr>
              <a:buFont typeface="Arial" pitchFamily="34" charset="0"/>
              <a:buChar char="•"/>
            </a:pPr>
            <a:r>
              <a:rPr lang="en-US" smtClean="0"/>
              <a:t>Improve user experience</a:t>
            </a:r>
          </a:p>
          <a:p>
            <a:pPr marL="0" indent="0">
              <a:buFont typeface="Wingdings" pitchFamily="2" charset="2"/>
              <a:buNone/>
            </a:pPr>
            <a:endParaRPr lang="en-US" smtClean="0"/>
          </a:p>
        </p:txBody>
      </p:sp>
      <p:pic>
        <p:nvPicPr>
          <p:cNvPr id="26628" name="Picture 2"/>
          <p:cNvPicPr>
            <a:picLocks noChangeAspect="1" noChangeArrowheads="1"/>
          </p:cNvPicPr>
          <p:nvPr/>
        </p:nvPicPr>
        <p:blipFill>
          <a:blip r:embed="rId3" cstate="print"/>
          <a:srcRect/>
          <a:stretch>
            <a:fillRect/>
          </a:stretch>
        </p:blipFill>
        <p:spPr bwMode="auto">
          <a:xfrm>
            <a:off x="5692775" y="4883150"/>
            <a:ext cx="2425700" cy="1082675"/>
          </a:xfrm>
          <a:prstGeom prst="rect">
            <a:avLst/>
          </a:prstGeom>
          <a:ln>
            <a:noFill/>
          </a:ln>
          <a:effectLst>
            <a:outerShdw blurRad="292100" dist="139700" dir="2700000" algn="tl" rotWithShape="0">
              <a:srgbClr val="333333">
                <a:alpha val="65000"/>
              </a:srgbClr>
            </a:outerShdw>
          </a:effectLst>
        </p:spPr>
      </p:pic>
      <p:cxnSp>
        <p:nvCxnSpPr>
          <p:cNvPr id="9" name="Straight Connector 8"/>
          <p:cNvCxnSpPr/>
          <p:nvPr/>
        </p:nvCxnSpPr>
        <p:spPr bwMode="auto">
          <a:xfrm rot="5400000" flipH="1" flipV="1">
            <a:off x="6817519" y="4612481"/>
            <a:ext cx="584200" cy="547688"/>
          </a:xfrm>
          <a:prstGeom prst="line">
            <a:avLst/>
          </a:prstGeom>
          <a:solidFill>
            <a:schemeClr val="accent1"/>
          </a:solidFill>
          <a:ln w="25400" cap="flat" cmpd="sng" algn="ctr">
            <a:solidFill>
              <a:schemeClr val="bg1">
                <a:lumMod val="50000"/>
              </a:schemeClr>
            </a:solidFill>
            <a:prstDash val="dash"/>
            <a:round/>
            <a:headEnd type="none" w="med" len="med"/>
            <a:tailEnd type="none" w="med" len="med"/>
          </a:ln>
          <a:effectLst/>
        </p:spPr>
      </p:cxnSp>
      <p:pic>
        <p:nvPicPr>
          <p:cNvPr id="21510" name="Picture 2"/>
          <p:cNvPicPr>
            <a:picLocks noChangeAspect="1" noChangeArrowheads="1"/>
          </p:cNvPicPr>
          <p:nvPr/>
        </p:nvPicPr>
        <p:blipFill>
          <a:blip r:embed="rId4" cstate="print"/>
          <a:srcRect/>
          <a:stretch>
            <a:fillRect/>
          </a:stretch>
        </p:blipFill>
        <p:spPr bwMode="auto">
          <a:xfrm>
            <a:off x="5138738" y="1382713"/>
            <a:ext cx="3873500" cy="3281362"/>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6"/>
          <p:cNvSpPr>
            <a:spLocks noGrp="1"/>
          </p:cNvSpPr>
          <p:nvPr>
            <p:ph type="subTitle" idx="1"/>
          </p:nvPr>
        </p:nvSpPr>
        <p:spPr>
          <a:xfrm>
            <a:off x="457200" y="4165600"/>
            <a:ext cx="5953125" cy="276225"/>
          </a:xfrm>
        </p:spPr>
        <p:txBody>
          <a:bodyPr/>
          <a:lstStyle/>
          <a:p>
            <a:r>
              <a:rPr lang="en-US"/>
              <a:t>The Dell SonicWALL WXA Series</a:t>
            </a:r>
          </a:p>
        </p:txBody>
      </p:sp>
      <p:sp>
        <p:nvSpPr>
          <p:cNvPr id="22531" name="Title 4"/>
          <p:cNvSpPr>
            <a:spLocks noGrp="1"/>
          </p:cNvSpPr>
          <p:nvPr>
            <p:ph type="ctrTitle"/>
          </p:nvPr>
        </p:nvSpPr>
        <p:spPr>
          <a:xfrm>
            <a:off x="457200" y="2660650"/>
            <a:ext cx="5962650" cy="1025525"/>
          </a:xfrm>
        </p:spPr>
        <p:txBody>
          <a:bodyPr/>
          <a:lstStyle/>
          <a:p>
            <a:pPr eaLnBrk="1" hangingPunct="1"/>
            <a:r>
              <a:rPr lang="en-US"/>
              <a:t>Dell SonicWALL WAN Acceleration Overview</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Dell SonicWALL WXA Series</a:t>
            </a:r>
          </a:p>
        </p:txBody>
      </p:sp>
      <p:grpSp>
        <p:nvGrpSpPr>
          <p:cNvPr id="2" name="Group 21"/>
          <p:cNvGrpSpPr>
            <a:grpSpLocks/>
          </p:cNvGrpSpPr>
          <p:nvPr/>
        </p:nvGrpSpPr>
        <p:grpSpPr bwMode="auto">
          <a:xfrm>
            <a:off x="2208809" y="2553194"/>
            <a:ext cx="5204815" cy="2837955"/>
            <a:chOff x="1990725" y="2465388"/>
            <a:chExt cx="5422900" cy="2925137"/>
          </a:xfrm>
        </p:grpSpPr>
        <p:pic>
          <p:nvPicPr>
            <p:cNvPr id="24586" name="Picture 4"/>
            <p:cNvPicPr>
              <a:picLocks noChangeAspect="1" noChangeArrowheads="1"/>
            </p:cNvPicPr>
            <p:nvPr/>
          </p:nvPicPr>
          <p:blipFill>
            <a:blip r:embed="rId3" cstate="print"/>
            <a:srcRect/>
            <a:stretch>
              <a:fillRect/>
            </a:stretch>
          </p:blipFill>
          <p:spPr bwMode="auto">
            <a:xfrm>
              <a:off x="1990725" y="2465388"/>
              <a:ext cx="5422900" cy="2665412"/>
            </a:xfrm>
            <a:prstGeom prst="rect">
              <a:avLst/>
            </a:prstGeom>
            <a:noFill/>
            <a:ln w="9525">
              <a:noFill/>
              <a:miter lim="800000"/>
              <a:headEnd/>
              <a:tailEnd/>
            </a:ln>
          </p:spPr>
        </p:pic>
        <p:sp>
          <p:nvSpPr>
            <p:cNvPr id="24587" name="TextBox 18"/>
            <p:cNvSpPr txBox="1">
              <a:spLocks noChangeArrowheads="1"/>
            </p:cNvSpPr>
            <p:nvPr/>
          </p:nvSpPr>
          <p:spPr bwMode="auto">
            <a:xfrm>
              <a:off x="4010025" y="4667250"/>
              <a:ext cx="1426994" cy="723275"/>
            </a:xfrm>
            <a:prstGeom prst="rect">
              <a:avLst/>
            </a:prstGeom>
            <a:noFill/>
            <a:ln w="9525">
              <a:noFill/>
              <a:miter lim="800000"/>
              <a:headEnd/>
              <a:tailEnd/>
            </a:ln>
          </p:spPr>
          <p:txBody>
            <a:bodyPr wrap="none">
              <a:spAutoFit/>
            </a:bodyPr>
            <a:lstStyle/>
            <a:p>
              <a:pPr>
                <a:lnSpc>
                  <a:spcPct val="90000"/>
                </a:lnSpc>
                <a:spcBef>
                  <a:spcPts val="600"/>
                </a:spcBef>
                <a:buClr>
                  <a:schemeClr val="bg1"/>
                </a:buClr>
              </a:pPr>
              <a:r>
                <a:rPr lang="en-US" sz="2000">
                  <a:latin typeface="Museo Sans For Dell" pitchFamily="2" charset="0"/>
                </a:rPr>
                <a:t>WXA 2000</a:t>
              </a:r>
            </a:p>
            <a:p>
              <a:pPr>
                <a:lnSpc>
                  <a:spcPct val="90000"/>
                </a:lnSpc>
                <a:spcBef>
                  <a:spcPts val="600"/>
                </a:spcBef>
                <a:buClr>
                  <a:schemeClr val="bg1"/>
                </a:buClr>
              </a:pPr>
              <a:r>
                <a:rPr lang="en-US" sz="2000">
                  <a:latin typeface="Museo Sans For Dell" pitchFamily="2" charset="0"/>
                </a:rPr>
                <a:t>WXA 4000</a:t>
              </a:r>
            </a:p>
          </p:txBody>
        </p:sp>
      </p:grpSp>
      <p:grpSp>
        <p:nvGrpSpPr>
          <p:cNvPr id="3" name="Group 23"/>
          <p:cNvGrpSpPr>
            <a:grpSpLocks/>
          </p:cNvGrpSpPr>
          <p:nvPr/>
        </p:nvGrpSpPr>
        <p:grpSpPr bwMode="auto">
          <a:xfrm>
            <a:off x="7115175" y="5060950"/>
            <a:ext cx="1425575" cy="938213"/>
            <a:chOff x="7115175" y="5060950"/>
            <a:chExt cx="1425390" cy="937657"/>
          </a:xfrm>
        </p:grpSpPr>
        <p:pic>
          <p:nvPicPr>
            <p:cNvPr id="24584" name="Picture 36"/>
            <p:cNvPicPr>
              <a:picLocks noChangeAspect="1"/>
            </p:cNvPicPr>
            <p:nvPr/>
          </p:nvPicPr>
          <p:blipFill>
            <a:blip r:embed="rId4" cstate="print"/>
            <a:srcRect/>
            <a:stretch>
              <a:fillRect/>
            </a:stretch>
          </p:blipFill>
          <p:spPr bwMode="auto">
            <a:xfrm>
              <a:off x="7394575" y="5060950"/>
              <a:ext cx="850900" cy="533400"/>
            </a:xfrm>
            <a:prstGeom prst="rect">
              <a:avLst/>
            </a:prstGeom>
            <a:noFill/>
            <a:ln w="9525">
              <a:noFill/>
              <a:miter lim="800000"/>
              <a:headEnd/>
              <a:tailEnd/>
            </a:ln>
          </p:spPr>
        </p:pic>
        <p:sp>
          <p:nvSpPr>
            <p:cNvPr id="20" name="TextBox 19"/>
            <p:cNvSpPr txBox="1"/>
            <p:nvPr/>
          </p:nvSpPr>
          <p:spPr>
            <a:xfrm>
              <a:off x="7115175" y="5628938"/>
              <a:ext cx="1425390" cy="369669"/>
            </a:xfrm>
            <a:prstGeom prst="rect">
              <a:avLst/>
            </a:prstGeom>
            <a:noFill/>
          </p:spPr>
          <p:txBody>
            <a:bodyPr wrap="none">
              <a:spAutoFit/>
            </a:bodyPr>
            <a:lstStyle/>
            <a:p>
              <a:pPr>
                <a:lnSpc>
                  <a:spcPct val="90000"/>
                </a:lnSpc>
                <a:spcBef>
                  <a:spcPts val="600"/>
                </a:spcBef>
                <a:spcAft>
                  <a:spcPts val="0"/>
                </a:spcAft>
                <a:buClr>
                  <a:schemeClr val="bg1"/>
                </a:buClr>
                <a:defRPr/>
              </a:pPr>
              <a:r>
                <a:rPr lang="en-US" sz="2000" dirty="0">
                  <a:latin typeface="+mn-lt"/>
                </a:rPr>
                <a:t>WXA 5000</a:t>
              </a:r>
            </a:p>
          </p:txBody>
        </p:sp>
      </p:grpSp>
      <p:grpSp>
        <p:nvGrpSpPr>
          <p:cNvPr id="4" name="Group 20"/>
          <p:cNvGrpSpPr>
            <a:grpSpLocks/>
          </p:cNvGrpSpPr>
          <p:nvPr/>
        </p:nvGrpSpPr>
        <p:grpSpPr bwMode="auto">
          <a:xfrm>
            <a:off x="497900" y="1138488"/>
            <a:ext cx="2516395" cy="1747212"/>
            <a:chOff x="581025" y="1233488"/>
            <a:chExt cx="2516100" cy="1746515"/>
          </a:xfrm>
        </p:grpSpPr>
        <p:pic>
          <p:nvPicPr>
            <p:cNvPr id="24582" name="Picture 6" descr="http://t2.gstatic.com/images?q=tbn:ANd9GcQ0kaPmqp87p5pA3i4kCXv8hQwYHDeckpb7qyql8lVo3It1yy59tw"/>
            <p:cNvPicPr>
              <a:picLocks noChangeAspect="1" noChangeArrowheads="1"/>
            </p:cNvPicPr>
            <p:nvPr/>
          </p:nvPicPr>
          <p:blipFill>
            <a:blip r:embed="rId5" cstate="print"/>
            <a:srcRect/>
            <a:stretch>
              <a:fillRect/>
            </a:stretch>
          </p:blipFill>
          <p:spPr bwMode="auto">
            <a:xfrm>
              <a:off x="1125538" y="1233488"/>
              <a:ext cx="1090612" cy="1047750"/>
            </a:xfrm>
            <a:prstGeom prst="rect">
              <a:avLst/>
            </a:prstGeom>
            <a:noFill/>
            <a:ln w="9525">
              <a:noFill/>
              <a:miter lim="800000"/>
              <a:headEnd/>
              <a:tailEnd/>
            </a:ln>
          </p:spPr>
        </p:pic>
        <p:sp>
          <p:nvSpPr>
            <p:cNvPr id="18" name="TextBox 17"/>
            <p:cNvSpPr txBox="1"/>
            <p:nvPr/>
          </p:nvSpPr>
          <p:spPr>
            <a:xfrm>
              <a:off x="581025" y="2257017"/>
              <a:ext cx="2516100" cy="722986"/>
            </a:xfrm>
            <a:prstGeom prst="rect">
              <a:avLst/>
            </a:prstGeom>
            <a:noFill/>
          </p:spPr>
          <p:txBody>
            <a:bodyPr wrap="none">
              <a:spAutoFit/>
            </a:bodyPr>
            <a:lstStyle/>
            <a:p>
              <a:pPr>
                <a:lnSpc>
                  <a:spcPct val="90000"/>
                </a:lnSpc>
                <a:spcBef>
                  <a:spcPts val="600"/>
                </a:spcBef>
                <a:spcAft>
                  <a:spcPts val="0"/>
                </a:spcAft>
                <a:buClr>
                  <a:schemeClr val="bg1"/>
                </a:buClr>
                <a:defRPr/>
              </a:pPr>
              <a:r>
                <a:rPr lang="en-US" sz="2000" dirty="0">
                  <a:latin typeface="+mn-lt"/>
                </a:rPr>
                <a:t>WXA 500 </a:t>
              </a:r>
              <a:r>
                <a:rPr lang="en-US" sz="2000" dirty="0" smtClean="0">
                  <a:latin typeface="+mn-lt"/>
                </a:rPr>
                <a:t>software</a:t>
              </a:r>
            </a:p>
            <a:p>
              <a:pPr>
                <a:lnSpc>
                  <a:spcPct val="90000"/>
                </a:lnSpc>
                <a:spcBef>
                  <a:spcPts val="600"/>
                </a:spcBef>
                <a:spcAft>
                  <a:spcPts val="0"/>
                </a:spcAft>
                <a:buClr>
                  <a:schemeClr val="bg1"/>
                </a:buClr>
                <a:defRPr/>
              </a:pPr>
              <a:r>
                <a:rPr lang="en-US" sz="2000" dirty="0" smtClean="0">
                  <a:latin typeface="+mn-lt"/>
                </a:rPr>
                <a:t>WXA 6000 software</a:t>
              </a:r>
              <a:endParaRPr lang="en-US" sz="2000" dirty="0">
                <a:latin typeface="+mn-lt"/>
              </a:endParaRPr>
            </a:p>
          </p:txBody>
        </p: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6826250" y="1211263"/>
            <a:ext cx="2068513" cy="1649412"/>
          </a:xfrm>
          <a:prstGeom prst="rect">
            <a:avLst/>
          </a:prstGeom>
          <a:noFill/>
          <a:ln w="9525">
            <a:noFill/>
            <a:miter lim="800000"/>
            <a:headEnd/>
            <a:tailEnd/>
          </a:ln>
        </p:spPr>
      </p:pic>
      <p:sp>
        <p:nvSpPr>
          <p:cNvPr id="3" name="Content Placeholder 2"/>
          <p:cNvSpPr>
            <a:spLocks noGrp="1"/>
          </p:cNvSpPr>
          <p:nvPr>
            <p:ph idx="1"/>
          </p:nvPr>
        </p:nvSpPr>
        <p:spPr>
          <a:xfrm>
            <a:off x="425450" y="1411288"/>
            <a:ext cx="5014913" cy="4000500"/>
          </a:xfrm>
        </p:spPr>
        <p:txBody>
          <a:bodyPr/>
          <a:lstStyle/>
          <a:p>
            <a:pPr marL="285750">
              <a:buSzPct val="100000"/>
              <a:defRPr/>
            </a:pPr>
            <a:r>
              <a:rPr lang="en-US" dirty="0" smtClean="0"/>
              <a:t>Internal web applications</a:t>
            </a:r>
          </a:p>
          <a:p>
            <a:pPr marL="285750">
              <a:buSzPct val="100000"/>
              <a:defRPr/>
            </a:pPr>
            <a:r>
              <a:rPr lang="en-US" dirty="0" smtClean="0"/>
              <a:t>FTP transfers</a:t>
            </a:r>
          </a:p>
          <a:p>
            <a:pPr marL="285750">
              <a:buSzPct val="100000"/>
              <a:defRPr/>
            </a:pPr>
            <a:r>
              <a:rPr lang="en-US" dirty="0" smtClean="0"/>
              <a:t>Windows File Sharing resources</a:t>
            </a:r>
          </a:p>
          <a:p>
            <a:pPr marL="285750">
              <a:buSzPct val="100000"/>
              <a:defRPr/>
            </a:pPr>
            <a:r>
              <a:rPr lang="en-US" dirty="0" smtClean="0"/>
              <a:t>SharePoint</a:t>
            </a:r>
          </a:p>
          <a:p>
            <a:pPr>
              <a:buSzPct val="100000"/>
              <a:defRPr/>
            </a:pPr>
            <a:r>
              <a:rPr lang="en-US" dirty="0" smtClean="0"/>
              <a:t>Database apps</a:t>
            </a:r>
          </a:p>
          <a:p>
            <a:pPr>
              <a:buSzPct val="100000"/>
              <a:defRPr/>
            </a:pPr>
            <a:r>
              <a:rPr lang="en-US" dirty="0" smtClean="0"/>
              <a:t>Backup and Recovery</a:t>
            </a:r>
            <a:br>
              <a:rPr lang="en-US" dirty="0" smtClean="0"/>
            </a:br>
            <a:r>
              <a:rPr lang="en-US" dirty="0" smtClean="0"/>
              <a:t>(client-to-appliance CDP)</a:t>
            </a:r>
          </a:p>
          <a:p>
            <a:pPr>
              <a:buSzPct val="100000"/>
              <a:defRPr/>
            </a:pPr>
            <a:r>
              <a:rPr lang="en-US" dirty="0" smtClean="0"/>
              <a:t>Database replication</a:t>
            </a:r>
          </a:p>
          <a:p>
            <a:pPr>
              <a:buSzPct val="100000"/>
              <a:defRPr/>
            </a:pPr>
            <a:r>
              <a:rPr lang="en-US" dirty="0" smtClean="0"/>
              <a:t>and more…</a:t>
            </a:r>
          </a:p>
          <a:p>
            <a:pPr>
              <a:defRPr/>
            </a:pPr>
            <a:endParaRPr lang="en-US" dirty="0"/>
          </a:p>
        </p:txBody>
      </p:sp>
      <p:sp>
        <p:nvSpPr>
          <p:cNvPr id="24580"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5D12972-1329-4DD4-A26A-AA13ACEA7659}" type="slidenum">
              <a:rPr lang="en-US" smtClean="0"/>
              <a:pPr/>
              <a:t>8</a:t>
            </a:fld>
            <a:endParaRPr lang="en-US" smtClean="0">
              <a:solidFill>
                <a:schemeClr val="bg1"/>
              </a:solidFill>
            </a:endParaRPr>
          </a:p>
        </p:txBody>
      </p:sp>
      <p:pic>
        <p:nvPicPr>
          <p:cNvPr id="2" name="Picture 2"/>
          <p:cNvPicPr>
            <a:picLocks noChangeAspect="1" noChangeArrowheads="1"/>
          </p:cNvPicPr>
          <p:nvPr/>
        </p:nvPicPr>
        <p:blipFill>
          <a:blip r:embed="rId4" cstate="print"/>
          <a:srcRect/>
          <a:stretch>
            <a:fillRect/>
          </a:stretch>
        </p:blipFill>
        <p:spPr bwMode="auto">
          <a:xfrm>
            <a:off x="6143625" y="2312988"/>
            <a:ext cx="2174875" cy="1695450"/>
          </a:xfrm>
          <a:prstGeom prst="rect">
            <a:avLst/>
          </a:prstGeom>
          <a:noFill/>
          <a:ln w="9525">
            <a:noFill/>
            <a:miter lim="800000"/>
            <a:headEnd/>
            <a:tailEnd/>
          </a:ln>
        </p:spPr>
      </p:pic>
      <p:pic>
        <p:nvPicPr>
          <p:cNvPr id="8199" name="Picture 2" descr="http://tech.ifelix.net/images004/file015.gif"/>
          <p:cNvPicPr>
            <a:picLocks noChangeAspect="1" noChangeArrowheads="1"/>
          </p:cNvPicPr>
          <p:nvPr/>
        </p:nvPicPr>
        <p:blipFill>
          <a:blip r:embed="rId5" cstate="print"/>
          <a:srcRect/>
          <a:stretch>
            <a:fillRect/>
          </a:stretch>
        </p:blipFill>
        <p:spPr bwMode="auto">
          <a:xfrm>
            <a:off x="5408613" y="3438525"/>
            <a:ext cx="2189162" cy="1631950"/>
          </a:xfrm>
          <a:prstGeom prst="rect">
            <a:avLst/>
          </a:prstGeom>
          <a:noFill/>
          <a:ln w="9525">
            <a:noFill/>
            <a:miter lim="800000"/>
            <a:headEnd/>
            <a:tailEnd/>
          </a:ln>
        </p:spPr>
      </p:pic>
      <p:pic>
        <p:nvPicPr>
          <p:cNvPr id="8200" name="Picture 2"/>
          <p:cNvPicPr>
            <a:picLocks noChangeAspect="1" noChangeArrowheads="1"/>
          </p:cNvPicPr>
          <p:nvPr/>
        </p:nvPicPr>
        <p:blipFill>
          <a:blip r:embed="rId6" cstate="print"/>
          <a:srcRect/>
          <a:stretch>
            <a:fillRect/>
          </a:stretch>
        </p:blipFill>
        <p:spPr bwMode="auto">
          <a:xfrm>
            <a:off x="4643438" y="4522788"/>
            <a:ext cx="2230437" cy="1744662"/>
          </a:xfrm>
          <a:prstGeom prst="rect">
            <a:avLst/>
          </a:prstGeom>
          <a:noFill/>
          <a:ln w="9525">
            <a:noFill/>
            <a:miter lim="800000"/>
            <a:headEnd/>
            <a:tailEnd/>
          </a:ln>
        </p:spPr>
      </p:pic>
      <p:sp>
        <p:nvSpPr>
          <p:cNvPr id="24584" name="Title 1"/>
          <p:cNvSpPr>
            <a:spLocks noGrp="1"/>
          </p:cNvSpPr>
          <p:nvPr>
            <p:ph type="title"/>
          </p:nvPr>
        </p:nvSpPr>
        <p:spPr/>
        <p:txBody>
          <a:bodyPr/>
          <a:lstStyle/>
          <a:p>
            <a:r>
              <a:rPr lang="en-US" smtClean="0"/>
              <a:t>What Applications Can be Accelerated?</a:t>
            </a:r>
            <a:endParaRPr lang="en-US" i="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0" y="1411288"/>
            <a:ext cx="5014913" cy="2000250"/>
          </a:xfrm>
        </p:spPr>
        <p:txBody>
          <a:bodyPr/>
          <a:lstStyle/>
          <a:p>
            <a:r>
              <a:rPr lang="en-US" smtClean="0"/>
              <a:t>YouTube videos</a:t>
            </a:r>
          </a:p>
          <a:p>
            <a:r>
              <a:rPr lang="en-US" smtClean="0"/>
              <a:t>Corporate videos</a:t>
            </a:r>
          </a:p>
          <a:p>
            <a:r>
              <a:rPr lang="en-US" smtClean="0"/>
              <a:t>Web sites</a:t>
            </a:r>
          </a:p>
          <a:p>
            <a:r>
              <a:rPr lang="en-US" smtClean="0"/>
              <a:t>Other web-based content</a:t>
            </a:r>
          </a:p>
          <a:p>
            <a:endParaRPr lang="en-US" smtClean="0"/>
          </a:p>
        </p:txBody>
      </p:sp>
      <p:sp>
        <p:nvSpPr>
          <p:cNvPr id="25603" name="Title 1"/>
          <p:cNvSpPr>
            <a:spLocks noGrp="1"/>
          </p:cNvSpPr>
          <p:nvPr>
            <p:ph type="title"/>
          </p:nvPr>
        </p:nvSpPr>
        <p:spPr/>
        <p:txBody>
          <a:bodyPr/>
          <a:lstStyle/>
          <a:p>
            <a:r>
              <a:rPr lang="en-US" smtClean="0"/>
              <a:t>Internet Content That Can be Cached</a:t>
            </a:r>
            <a:endParaRPr lang="en-US" i="1" smtClean="0"/>
          </a:p>
        </p:txBody>
      </p:sp>
      <p:pic>
        <p:nvPicPr>
          <p:cNvPr id="25604" name="Picture 3"/>
          <p:cNvPicPr>
            <a:picLocks noChangeAspect="1" noChangeArrowheads="1"/>
          </p:cNvPicPr>
          <p:nvPr/>
        </p:nvPicPr>
        <p:blipFill>
          <a:blip r:embed="rId3" cstate="print"/>
          <a:srcRect l="3265" t="13103" r="25407" b="4939"/>
          <a:stretch>
            <a:fillRect/>
          </a:stretch>
        </p:blipFill>
        <p:spPr bwMode="auto">
          <a:xfrm>
            <a:off x="4202113" y="1219200"/>
            <a:ext cx="4941887" cy="3548063"/>
          </a:xfrm>
          <a:prstGeom prst="rect">
            <a:avLst/>
          </a:prstGeom>
          <a:noFill/>
          <a:ln w="9525">
            <a:noFill/>
            <a:miter lim="800000"/>
            <a:headEnd/>
            <a:tailEnd/>
          </a:ln>
        </p:spPr>
      </p:pic>
      <p:pic>
        <p:nvPicPr>
          <p:cNvPr id="102404" name="Picture 4"/>
          <p:cNvPicPr>
            <a:picLocks noChangeAspect="1" noChangeArrowheads="1"/>
          </p:cNvPicPr>
          <p:nvPr/>
        </p:nvPicPr>
        <p:blipFill>
          <a:blip r:embed="rId4" cstate="print"/>
          <a:srcRect l="49490" t="68776" r="29388" b="10614"/>
          <a:stretch>
            <a:fillRect/>
          </a:stretch>
        </p:blipFill>
        <p:spPr bwMode="auto">
          <a:xfrm>
            <a:off x="871538" y="3163888"/>
            <a:ext cx="5148262" cy="3138487"/>
          </a:xfrm>
          <a:prstGeom prst="rect">
            <a:avLst/>
          </a:prstGeom>
          <a:noFill/>
          <a:ln w="9525">
            <a:noFill/>
            <a:miter lim="800000"/>
            <a:headEnd/>
            <a:tailEnd/>
          </a:ln>
        </p:spPr>
      </p:pic>
      <p:pic>
        <p:nvPicPr>
          <p:cNvPr id="102402" name="Picture 2"/>
          <p:cNvPicPr>
            <a:picLocks noChangeAspect="1" noChangeArrowheads="1"/>
          </p:cNvPicPr>
          <p:nvPr/>
        </p:nvPicPr>
        <p:blipFill>
          <a:blip r:embed="rId5" cstate="print"/>
          <a:srcRect l="14285" t="12898" r="15102" b="4652"/>
          <a:stretch>
            <a:fillRect/>
          </a:stretch>
        </p:blipFill>
        <p:spPr bwMode="auto">
          <a:xfrm>
            <a:off x="4103688" y="2527300"/>
            <a:ext cx="5040312" cy="36782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_4x3_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_4x3_Template 1">
        <a:dk1>
          <a:srgbClr val="444444"/>
        </a:dk1>
        <a:lt1>
          <a:srgbClr val="0085C3"/>
        </a:lt1>
        <a:dk2>
          <a:srgbClr val="FFFFFF"/>
        </a:dk2>
        <a:lt2>
          <a:srgbClr val="000000"/>
        </a:lt2>
        <a:accent1>
          <a:srgbClr val="0085C3"/>
        </a:accent1>
        <a:accent2>
          <a:srgbClr val="7AB800"/>
        </a:accent2>
        <a:accent3>
          <a:srgbClr val="AAC2DE"/>
        </a:accent3>
        <a:accent4>
          <a:srgbClr val="393939"/>
        </a:accent4>
        <a:accent5>
          <a:srgbClr val="AAC2DE"/>
        </a:accent5>
        <a:accent6>
          <a:srgbClr val="6EA600"/>
        </a:accent6>
        <a:hlink>
          <a:srgbClr val="009BBB"/>
        </a:hlink>
        <a:folHlink>
          <a:srgbClr val="6E25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_Background_Master">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B7295A"/>
      </a:hlink>
      <a:folHlink>
        <a:srgbClr val="009BBB"/>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2000" dirty="0" err="1" smtClean="0">
            <a:solidFill>
              <a:schemeClr val="tx2"/>
            </a:solidFill>
            <a:latin typeface="+mn-lt"/>
          </a:defRPr>
        </a:defPPr>
      </a:lstStyle>
    </a:txDef>
  </a:objectDefaults>
  <a:extraClrSchemeLst>
    <a:extraClrScheme>
      <a:clrScheme name="Blue_Background_Master 1">
        <a:dk1>
          <a:srgbClr val="444444"/>
        </a:dk1>
        <a:lt1>
          <a:srgbClr val="0085C3"/>
        </a:lt1>
        <a:dk2>
          <a:srgbClr val="FFFFFF"/>
        </a:dk2>
        <a:lt2>
          <a:srgbClr val="000000"/>
        </a:lt2>
        <a:accent1>
          <a:srgbClr val="B7295A"/>
        </a:accent1>
        <a:accent2>
          <a:srgbClr val="F2AF00"/>
        </a:accent2>
        <a:accent3>
          <a:srgbClr val="AAC2DE"/>
        </a:accent3>
        <a:accent4>
          <a:srgbClr val="393939"/>
        </a:accent4>
        <a:accent5>
          <a:srgbClr val="D8ACB5"/>
        </a:accent5>
        <a:accent6>
          <a:srgbClr val="DB9E00"/>
        </a:accent6>
        <a:hlink>
          <a:srgbClr val="DC5034"/>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te xmlns="http://www.dell.com/moss/ctextend" ID="DellDocument" level1="document" level2="document"/>
</file>

<file path=customXml/item2.xml><?xml version="1.0" encoding="utf-8"?>
<p:properties xmlns:p="http://schemas.microsoft.com/office/2006/metadata/properties" xmlns:xsi="http://www.w3.org/2001/XMLSchema-instance">
  <documentManagement>
    <DellIndustry xmlns="dfdc0d96-f15c-425d-a790-1770b08b2b31"/>
    <DellAbstract xmlns="c33f06cb-6db9-4aa0-b086-4330d7ddf969" xsi:nil="true"/>
    <DellSegment xmlns="dfdc0d96-f15c-425d-a790-1770b08b2b31">
      <Value>21</Value>
    </DellSegment>
    <PublishingRollupImage xmlns="http://schemas.microsoft.com/sharepoint/v3" xsi:nil="true"/>
    <RelatedProduct xmlns="dfdc0d96-f15c-425d-a790-1770b08b2b31"/>
    <Indexable xmlns="c33f06cb-6db9-4aa0-b086-4330d7ddf969">true</Indexable>
    <Ranking xmlns="c33f06cb-6db9-4aa0-b086-4330d7ddf969" xsi:nil="true"/>
    <TargetIndustries xmlns="1de5aaec-2722-4215-8ad3-d85386247764" xsi:nil="true"/>
    <PublishingPageContent xmlns="http://schemas.microsoft.com/sharepoint/v3" xsi:nil="true"/>
    <smbAudience xmlns="dfdc0d96-f15c-425d-a790-1770b08b2b31"/>
    <patentNumber xmlns="c33f06cb-6db9-4aa0-b086-4330d7ddf969" xsi:nil="true"/>
    <DocumentNodeID xmlns="dfdc0d96-f15c-425d-a790-1770b08b2b31">ESG-Introduction-to-Dell-SonicWALL-WAN-Acceleration</DocumentNodeID>
    <_internalcontent xmlns="dfdc0d96-f15c-425d-a790-1770b08b2b31" xsi:nil="true"/>
    <_DeploymentPackage xmlns="1de5aaec-2722-4215-8ad3-d85386247764" xsi:nil="true"/>
    <grmAudience xmlns="dfdc0d96-f15c-425d-a790-1770b08b2b31"/>
    <PublishingPageImage xmlns="http://schemas.microsoft.com/sharepoint/v3" xsi:nil="true"/>
    <DellLocale xmlns="dfdc0d96-f15c-425d-a790-1770b08b2b31">582;#cs_cz;#584;#da_dk;#580;#nl_be;#596;#nl_nl;#590;#en_ie;#6;#en_uk;#2;#fr_fr;#675;#fr_be;#594;#fr_lu;#676;#fr_ch;#579;#de_at;#3;#de_de;#581;#de_ch;#593;#it_it;#597;#no_no;#598;#pl_pl;#602;#sk_sk;#601;#sv_se;#585;#es_es</DellLocale>
    <Partners xmlns="1de5aaec-2722-4215-8ad3-d85386247764" xsi:nil="true"/>
    <PublishingExpirationDate xmlns="http://schemas.microsoft.com/sharepoint/v3" xsi:nil="true"/>
    <ExternalURL xmlns="c33f06cb-6db9-4aa0-b086-4330d7ddf969">
      <Url xsi:nil="true"/>
      <Description xsi:nil="true"/>
    </ExternalURL>
    <releaseDate xmlns="dfdc0d96-f15c-425d-a790-1770b08b2b31" xsi:nil="true"/>
    <Attributes xmlns="1de5aaec-2722-4215-8ad3-d85386247764">PartnerAssets:partnerassets-sales-card||Brand:brand-dell-networking||TechnologyTypes:technology-type-networking-technologies||SaleCycle:salecycle-identify||Global_Language_Labels:en</Attributes>
    <DellCategory xmlns="dfdc0d96-f15c-425d-a790-1770b08b2b31" xsi:nil="true"/>
    <DellCompany xmlns="dfdc0d96-f15c-425d-a790-1770b08b2b31"/>
    <PublishingStartDate xmlns="http://schemas.microsoft.com/sharepoint/v3" xsi:nil="true"/>
    <Template xmlns="c33f06cb-6db9-4aa0-b086-4330d7ddf969" xsi:nil="true"/>
    <grmHypervisor xmlns="c33f06cb-6db9-4aa0-b086-4330d7ddf969"/>
    <SubTitle xmlns="dfdc0d96-f15c-425d-a790-1770b08b2b31" xsi:nil="true"/>
    <RelatedProductCategories xmlns="dfdc0d96-f15c-425d-a790-1770b08b2b31"/>
    <_ApprovalWorkflowTrackingItem xmlns="1de5aaec-2722-4215-8ad3-d85386247764" xsi:nil="true"/>
    <relatedImages xmlns="c33f06cb-6db9-4aa0-b086-4330d7ddf969">&lt;div title="_schemaversion" id="_3"&gt;
  &lt;div title="_view"&gt;
    &lt;span title="_columns"&gt;1&lt;/span&gt;
    &lt;span title="_linkstyle"&gt;&lt;/span&gt;
    &lt;span title="_groupstyle"&gt;&lt;/span&gt;
  &lt;/div&gt;
&lt;/div&gt;</relatedImages>
    <AlternateFormats xmlns="dfdc0d96-f15c-425d-a790-1770b08b2b31" xsi:nil="true"/>
    <PublishingContactName xmlns="http://schemas.microsoft.com/sharepoint/v3" xsi:nil="true"/>
    <PublishingContact xmlns="http://schemas.microsoft.com/sharepoint/v3">
      <UserInfo>
        <DisplayName/>
        <AccountId>2743</AccountId>
        <AccountType/>
      </UserInfo>
    </PublishingContact>
    <grmEnvironment xmlns="dfdc0d96-f15c-425d-a790-1770b08b2b31"/>
    <CMSAudience xmlns="1de5aaec-2722-4215-8ad3-d85386247764" xsi:nil="true"/>
    <Taxonomy xmlns="1de5aaec-2722-4215-8ad3-d85386247764">TOPT:NAV_TOP-partner-library##</Taxonomy>
    <relatedProductSC xmlns="1de5aaec-2722-4215-8ad3-d85386247764" xsi:nil="true"/>
    <relatedBrand xmlns="dfdc0d96-f15c-425d-a790-1770b08b2b31"/>
    <pullQuote xmlns="dfdc0d96-f15c-425d-a790-1770b08b2b31" xsi:nil="true"/>
    <ReferenceLinks xmlns="c77d08f1-3c0b-4f10-af4e-aa37fdcb56a9" xsi:nil="true"/>
    <MoreLikeDocuments xmlns="c77d08f1-3c0b-4f10-af4e-aa37fdcb56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ellDocument" ma:contentTypeID="0x010100702EFAD4DD50154EA1FB50E64D3B771100AAE44108DDCBCD48AE1458E7E067566E" ma:contentTypeVersion="33" ma:contentTypeDescription="" ma:contentTypeScope="" ma:versionID="07c99850e1cdf7e4850cac5b3912ee78">
  <xsd:schema xmlns:xsd="http://www.w3.org/2001/XMLSchema" xmlns:xs="http://www.w3.org/2001/XMLSchema" xmlns:p="http://schemas.microsoft.com/office/2006/metadata/properties" xmlns:ns1="http://schemas.microsoft.com/sharepoint/v3" xmlns:ns2="c33f06cb-6db9-4aa0-b086-4330d7ddf969" xmlns:ns3="dfdc0d96-f15c-425d-a790-1770b08b2b31" xmlns:ns4="1de5aaec-2722-4215-8ad3-d85386247764" xmlns:ns5="c77d08f1-3c0b-4f10-af4e-aa37fdcb56a9" targetNamespace="http://schemas.microsoft.com/office/2006/metadata/properties" ma:root="true" ma:fieldsID="2f440e56151416860dd56d4a8baf73c6" ns1:_="" ns2:_="" ns3:_="" ns4:_="" ns5:_="">
    <xsd:import namespace="http://schemas.microsoft.com/sharepoint/v3"/>
    <xsd:import namespace="c33f06cb-6db9-4aa0-b086-4330d7ddf969"/>
    <xsd:import namespace="dfdc0d96-f15c-425d-a790-1770b08b2b31"/>
    <xsd:import namespace="1de5aaec-2722-4215-8ad3-d85386247764"/>
    <xsd:import namespace="c77d08f1-3c0b-4f10-af4e-aa37fdcb56a9"/>
    <xsd:element name="properties">
      <xsd:complexType>
        <xsd:sequence>
          <xsd:element name="documentManagement">
            <xsd:complexType>
              <xsd:all>
                <xsd:element ref="ns2:DellAbstract" minOccurs="0"/>
                <xsd:element ref="ns1:PublishingRollupImage" minOccurs="0"/>
                <xsd:element ref="ns2:relatedImages" minOccurs="0"/>
                <xsd:element ref="ns2:Indexable" minOccurs="0"/>
                <xsd:element ref="ns3:releaseDate" minOccurs="0"/>
                <xsd:element ref="ns2:Ranking" minOccurs="0"/>
                <xsd:element ref="ns3:AlternateFormats" minOccurs="0"/>
                <xsd:element ref="ns1:PublishingPageImage" minOccurs="0"/>
                <xsd:element ref="ns3:pullQuote" minOccurs="0"/>
                <xsd:element ref="ns1:PublishingStartDate" minOccurs="0"/>
                <xsd:element ref="ns1:PublishingExpirationDate" minOccurs="0"/>
                <xsd:element ref="ns4:Attributes" minOccurs="0"/>
                <xsd:element ref="ns3:SubTitle" minOccurs="0"/>
                <xsd:element ref="ns1:PublishingContactName" minOccurs="0"/>
                <xsd:element ref="ns2:ExternalURL" minOccurs="0"/>
                <xsd:element ref="ns1:PublishingContact" minOccurs="0"/>
                <xsd:element ref="ns3:DellCategory" minOccurs="0"/>
                <xsd:element ref="ns3:DellCompany" minOccurs="0"/>
                <xsd:element ref="ns3:DellIndustry" minOccurs="0"/>
                <xsd:element ref="ns3:DellLocale"/>
                <xsd:element ref="ns3:DellSegment" minOccurs="0"/>
                <xsd:element ref="ns4:relatedProductSC" minOccurs="0"/>
                <xsd:element ref="ns4:Partners" minOccurs="0"/>
                <xsd:element ref="ns3:RelatedProduct" minOccurs="0"/>
                <xsd:element ref="ns3:relatedBrand" minOccurs="0"/>
                <xsd:element ref="ns3:RelatedProductCategories" minOccurs="0"/>
                <xsd:element ref="ns2:Template" minOccurs="0"/>
                <xsd:element ref="ns3:DocumentNodeID" minOccurs="0"/>
                <xsd:element ref="ns3:_internalcontent" minOccurs="0"/>
                <xsd:element ref="ns4:_ApprovalWorkflowTrackingItem" minOccurs="0"/>
                <xsd:element ref="ns4:_DeploymentPackage" minOccurs="0"/>
                <xsd:element ref="ns3:grmAudience" minOccurs="0"/>
                <xsd:element ref="ns4:TargetIndustries" minOccurs="0"/>
                <xsd:element ref="ns2:grmHypervisor" minOccurs="0"/>
                <xsd:element ref="ns1:PublishingPageContent" minOccurs="0"/>
                <xsd:element ref="ns3:smbAudience" minOccurs="0"/>
                <xsd:element ref="ns2:patentNumber" minOccurs="0"/>
                <xsd:element ref="ns3:grmEnvironment" minOccurs="0"/>
                <xsd:element ref="ns4:CMSAudience" minOccurs="0"/>
                <xsd:element ref="ns4:Taxonomy" minOccurs="0"/>
                <xsd:element ref="ns5:ReferenceLinks" minOccurs="0"/>
                <xsd:element ref="ns5:MoreLike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4" nillable="true" ma:displayName="Rollup Image" ma:description="The Rollup Image is a thumbnail image used in search results and other document listing modules.." ma:internalName="PublishingRollupImage">
      <xsd:simpleType>
        <xsd:restriction base="dms:Unknown"/>
      </xsd:simpleType>
    </xsd:element>
    <xsd:element name="PublishingPageImage" ma:index="10" nillable="true" ma:displayName="Page Image" ma:description="The Page Image is reserved for the hero and / or banner image of a page / article. To put an image in line with text, use the Insert Image feature within the Page Content field. Note that a page is best optimized for natural search with image filenames and Alternate Text that contextually support the content." ma:internalName="PublishingPageImage">
      <xsd:simpleType>
        <xsd:restriction base="dms:Unknown"/>
      </xsd:simpleType>
    </xsd:element>
    <xsd:element name="PublishingStartDate" ma:index="12" nillable="true" ma:displayName="Scheduling Start Date" ma:description="" ma:internalName="PublishingStartDate" ma:readOnly="false">
      <xsd:simpleType>
        <xsd:restriction base="dms:Unknown"/>
      </xsd:simpleType>
    </xsd:element>
    <xsd:element name="PublishingExpirationDate" ma:index="13" nillable="true" ma:displayName="Scheduling End Date" ma:description="" ma:internalName="PublishingExpirationDate">
      <xsd:simpleType>
        <xsd:restriction base="dms:Unknown"/>
      </xsd:simpleType>
    </xsd:element>
    <xsd:element name="PublishingContactName" ma:index="16" nillable="true" ma:displayName="Contact Name" ma:internalName="PublishingContactName">
      <xsd:simpleType>
        <xsd:restriction base="dms:Text">
          <xsd:maxLength value="255"/>
        </xsd:restriction>
      </xsd:simpleType>
    </xsd:element>
    <xsd:element name="PublishingContact" ma:index="18"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PageContent" ma:index="42" nillable="true" ma:displayName="Page Content" ma:description="The Page Content field is used for the primary content of an article / page." ma:hidden="true" ma:internalName="PublishingPageConte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06cb-6db9-4aa0-b086-4330d7ddf969" elementFormDefault="qualified">
    <xsd:import namespace="http://schemas.microsoft.com/office/2006/documentManagement/types"/>
    <xsd:import namespace="http://schemas.microsoft.com/office/infopath/2007/PartnerControls"/>
    <xsd:element name="DellAbstract" ma:index="3" nillable="true" ma:displayName="DellAbstract" ma:description="The Abstract field is used to manage an abstract of a piece of content.  If this field is blank, the system will fall back to the Page Content field and generate an abstract automatically ." ma:internalName="DellAbstract">
      <xsd:simpleType>
        <xsd:restriction base="dms:Note"/>
      </xsd:simpleType>
    </xsd:element>
    <xsd:element name="relatedImages" ma:index="5" nillable="true" ma:displayName="relatedImages" ma:description="The Related Images field is used to associate an article / page with a managed set of images that are distinct from images in line with the core content (i.e. in the body paragraphs).  These images can be displayed programatically in fragments." ma:internalName="relatedImages">
      <xsd:simpleType>
        <xsd:restriction base="dms:Unknown"/>
      </xsd:simpleType>
    </xsd:element>
    <xsd:element name="Indexable" ma:index="6" nillable="true" ma:displayName="Indexable" ma:default="1" ma:description="The Indexable column is used to tag a document as visible to the search index or not.  To make the document visible, check the box.  The default value is yes (checked).  This data feeds navigation." ma:internalName="Indexable" ma:readOnly="false">
      <xsd:simpleType>
        <xsd:restriction base="dms:Boolean"/>
      </xsd:simpleType>
    </xsd:element>
    <xsd:element name="Ranking" ma:index="8" nillable="true" ma:displayName="Boost" ma:decimals="0" ma:description="boost prioritizes content to the top of a document search results and has a valid range of 0 - 100, with 100 being the highest priority and 0 having no priority." ma:internalName="Ranking" ma:percentage="FALSE">
      <xsd:simpleType>
        <xsd:restriction base="dms:Number">
          <xsd:maxInclusive value="100"/>
          <xsd:minInclusive value="0"/>
        </xsd:restriction>
      </xsd:simpleType>
    </xsd:element>
    <xsd:element name="ExternalURL" ma:index="17" nillable="true" ma:displayName="RedirectURL" ma:description="The Redirect URL field is used to maintain links to webpages that our external to the content management system.  These can be either links to a different Dell.com system or to a 3rd party site.  IMPORTANT: If a URL is present in this field, the system will bypass a CMS page and link any results for this document to the URL specified." ma:format="Hyperlink" ma:internalName="ExternalURL">
      <xsd:complexType>
        <xsd:complexContent>
          <xsd:extension base="dms:URL">
            <xsd:sequence>
              <xsd:element name="Url" type="dms:ValidUrl" minOccurs="0" nillable="true"/>
              <xsd:element name="Description" type="xsd:string" nillable="true"/>
            </xsd:sequence>
          </xsd:extension>
        </xsd:complexContent>
      </xsd:complexType>
    </xsd:element>
    <xsd:element name="Template" ma:index="29" nillable="true" ma:displayName="Template" ma:description="The Template field allows you to pick from available customer facing templates if more than one are available for a particular content/page type." ma:list="f6676a30-558e-4f6c-b631-569dfc910908" ma:internalName="Template" ma:showField="metaName" ma:web="60042731-5822-4f6e-9db4-955aaaa20e7a">
      <xsd:simpleType>
        <xsd:restriction base="dms:Lookup"/>
      </xsd:simpleType>
    </xsd:element>
    <xsd:element name="grmHypervisor" ma:index="41" nillable="true" ma:displayName="grmHypervisor" ma:description="The GRM Hypervisor field is used to tag content with the appropriate hypervisor technology. This data will feed faceted navigation." ma:list="058c9d2f-d80b-4221-a7a6-8ffc06b68f97" ma:internalName="grmHypervisor"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patentNumber" ma:index="44" nillable="true" ma:displayName="patentNumber" ma:hidden="true" ma:internalName="patentNumb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c0d96-f15c-425d-a790-1770b08b2b31" elementFormDefault="qualified">
    <xsd:import namespace="http://schemas.microsoft.com/office/2006/documentManagement/types"/>
    <xsd:import namespace="http://schemas.microsoft.com/office/infopath/2007/PartnerControls"/>
    <xsd:element name="releaseDate" ma:index="7" nillable="true" ma:displayName="releaseDate" ma:description="The Release Date field is used to display the original content release date.  This is different from the scheduling start date and modified date.  This field will primarily be used for pre-existing content that is migrated into the new system from Storm, and hence was &quot;published&quot; on Dell earlier than the publishing start, modified and creation dates that the asset will have in MOSS.  This field is required, but by default will have today's date populated unless the user wishes to change it to a different date value." ma:format="DateOnly" ma:internalName="releaseDate">
      <xsd:simpleType>
        <xsd:restriction base="dms:DateTime"/>
      </xsd:simpleType>
    </xsd:element>
    <xsd:element name="AlternateFormats" ma:index="9" nillable="true" ma:displayName="AlternateFormats" ma:description="The Alternate Formats field is used to associate an article / page with alternate (downloadable) formats of the same content if available.  By default, pages automatically generated by a document library item (such as a PDF) will automatically generate the downloadable format link." ma:internalName="AlternateFormats">
      <xsd:simpleType>
        <xsd:restriction base="dms:Unknown"/>
      </xsd:simpleType>
    </xsd:element>
    <xsd:element name="pullQuote" ma:index="11" nillable="true" ma:displayName="pullQuote" ma:description="The Pull Quote field is used to highlight a quote from a particular article and / or speaker." ma:internalName="pullQuote">
      <xsd:simpleType>
        <xsd:restriction base="dms:Note">
          <xsd:maxLength value="255"/>
        </xsd:restriction>
      </xsd:simpleType>
    </xsd:element>
    <xsd:element name="SubTitle" ma:index="15" nillable="true" ma:displayName="SubTitle" ma:description="The Sub Title field is used to display a secondary, longer title for an article if necessary." ma:internalName="SubTitle">
      <xsd:simpleType>
        <xsd:restriction base="dms:Note">
          <xsd:maxLength value="255"/>
        </xsd:restriction>
      </xsd:simpleType>
    </xsd:element>
    <xsd:element name="DellCategory" ma:index="19" nillable="true" ma:displayName="DellCategory" ma:description="The Dell Category field is used to tag a piece of content with the desired customer facing category.  As the system is aware of category hierarchy, you only need to tag it with the desired category itself and not every parent category in the path, e.g. press releases need only be tagged with &quot;about-dell-press-releases&quot;, not both &quot;about-dell-press-releases&quot; and &quot;about-dell&quot;." ma:list="b51f65b8-5458-4691-b7f0-502d1df31aa0" ma:internalName="DellCategory" ma:showField="Title" ma:web="60042731-5822-4f6e-9db4-955aaaa20e7a">
      <xsd:simpleType>
        <xsd:restriction base="dms:Unknown"/>
      </xsd:simpleType>
    </xsd:element>
    <xsd:element name="DellCompany" ma:index="20" nillable="true" ma:displayName="DellCompany" ma:description="The Company list is used to tag content about a specific Dell partner or company.  This data is used to feed faceted navigation." ma:list="7adcc13a-1f9e-44e8-a1a8-ae8a0dd8d106" ma:internalName="DellCompan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Industry" ma:index="21" nillable="true" ma:displayName="DellIndustry" ma:description="The Industry field is used to tag content that is about a specific industry.  This data is used to feed faceted navigation." ma:list="a637aa7c-e0b4-466a-a97a-678348933e88" ma:internalName="DellIndustr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Locale" ma:index="22" ma:displayName="DellLocale" ma:description="The Locale field is used to identify which locales a piece of content will be syndicated to.  For example, en_all tagged documents will be syndicated to all country sites that display English content.  This field does not dictate translation." ma:list="af6d9351-c2a1-4541-b416-fed7afc9aa27" ma:internalName="DellLocale" ma:showField="Locale" ma:web="c77d08f1-3c0b-4f10-af4e-aa37fdcb56a9">
      <xsd:simpleType>
        <xsd:restriction base="dms:Unknown"/>
      </xsd:simpleType>
    </xsd:element>
    <xsd:element name="DellSegment" ma:index="23" nillable="true" ma:displayName="DellSegment" ma:description="The Segment field is used to identify which Dell Segments a piece of content will be syndicated to." ma:list="e76560e8-6ec0-4310-a4d1-2f1932a57e04" ma:internalName="DellSeg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 ma:index="26" nillable="true" ma:displayName="RelatedProduct" ma:description="ATTENTION: This field has been deprecated as of 2/4/2010.  To associate your document to a product use the NEW &quot;RELATED PRODUCT&quot; field below.  &#10;---If you have any questions please contact the CAT team." ma:hidden="true" ma:list="6b368c59-0b62-4ebf-a849-3b72ae585e32" ma:internalName="RelatedProduct" ma:readOnly="fals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Brand" ma:index="27" nillable="true" ma:displayName="relatedProductBrand" ma:description="The Related Product Brand field is used to tag content about a specific product brand(s)." ma:list="5cd81665-3038-4e63-8fd8-89a03ec8fd9d" ma:internalName="relatedBrand"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Categories" ma:index="28" nillable="true" ma:displayName="RelatedProductCategories" ma:description="The Related Product Category field is used to tag content about a specific product category(ies)." ma:list="3c93f0ec-9e4c-4747-a648-03b45bd072e9" ma:internalName="RelatedProductCategories"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ocumentNodeID" ma:index="30" nillable="true" ma:displayName="DocumentNodeID" ma:hidden="true" ma:internalName="DocumentNodeID" ma:readOnly="false">
      <xsd:simpleType>
        <xsd:restriction base="dms:Text">
          <xsd:maxLength value="255"/>
        </xsd:restriction>
      </xsd:simpleType>
    </xsd:element>
    <xsd:element name="_internalcontent" ma:index="31" nillable="true" ma:displayName="_internalcontent" ma:internalName="_internalcontent">
      <xsd:simpleType>
        <xsd:restriction base="dms:Note"/>
      </xsd:simpleType>
    </xsd:element>
    <xsd:element name="grmAudience" ma:index="39" nillable="true" ma:displayName="grmAudience" ma:description="The GRM Audience field is used by the relationship segment to tag content with the appropriate audience. This data will feed faceted navigation." ma:list="797519a8-ead3-48f3-98ab-cd118efbcb51" ma:internalName="grm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smbAudience" ma:index="43" nillable="true" ma:displayName="smbAudience" ma:description="The SMB Audience field is used to tag content with the appropriate audience. This data will feed faceted navigation." ma:list="797519a8-ead3-48f3-98ab-cd118efbcb51" ma:internalName="smb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grmEnvironment" ma:index="45" nillable="true" ma:displayName="grmEnvironment" ma:description="The GRM Environment field is used by relationship segments to tag content with the appropriate environment size. This data will feed faceted navigation." ma:list="c2f89ef7-7069-49ad-a985-ba0176b4149c" ma:internalName="grmEnviron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e5aaec-2722-4215-8ad3-d85386247764" elementFormDefault="qualified">
    <xsd:import namespace="http://schemas.microsoft.com/office/2006/documentManagement/types"/>
    <xsd:import namespace="http://schemas.microsoft.com/office/infopath/2007/PartnerControls"/>
    <xsd:element name="Attributes" ma:index="14" nillable="true" ma:displayName="Attributes" ma:internalName="Attributes">
      <xsd:simpleType>
        <xsd:restriction base="dms:Unknown"/>
      </xsd:simpleType>
    </xsd:element>
    <xsd:element name="relatedProductSC" ma:index="24" nillable="true" ma:displayName="Related Product" ma:description="The Related Product field is used to tag content about a specific product(s)." ma:list="d3e51028-3606-4b64-b43d-72fc5e0d886e" ma:internalName="relatedProductSC" ma:showField="fa564e0f-0c70-4ab9-b863-0177e6ddd247" ma:web="60042731-5822-4f6e-9db4-955aaaa20e7a">
      <xsd:simpleType>
        <xsd:restriction base="dms:Unknown"/>
      </xsd:simpleType>
    </xsd:element>
    <xsd:element name="Partners" ma:index="25" nillable="true" ma:displayName="Partners" ma:list="c614daed-e1ee-4549-b898-b843f7a23f3e" ma:internalName="Partners" ma:showField="7a18191a-260a-4de3-9f14-28c466cf8e64" ma:web="60042731-5822-4f6e-9db4-955aaaa20e7a">
      <xsd:simpleType>
        <xsd:restriction base="dms:Unknown"/>
      </xsd:simpleType>
    </xsd:element>
    <xsd:element name="_ApprovalWorkflowTrackingItem" ma:index="37" nillable="true" ma:displayName="_ApprovalWorkflowTrackingItem" ma:hidden="true" ma:internalName="_ApprovalWorkflowTrackingItem">
      <xsd:simpleType>
        <xsd:restriction base="dms:Text"/>
      </xsd:simpleType>
    </xsd:element>
    <xsd:element name="_DeploymentPackage" ma:index="38" nillable="true" ma:displayName="_DeploymentPackage" ma:hidden="true" ma:internalName="_DeploymentPackage">
      <xsd:simpleType>
        <xsd:restriction base="dms:Text"/>
      </xsd:simpleType>
    </xsd:element>
    <xsd:element name="TargetIndustries" ma:index="40" nillable="true" ma:displayName="Target Industries" ma:internalName="TargetIndustries">
      <xsd:simpleType>
        <xsd:restriction base="dms:Unknown"/>
      </xsd:simpleType>
    </xsd:element>
    <xsd:element name="CMSAudience" ma:index="47" nillable="true" ma:displayName="CMSAudience" ma:internalName="CMSAudience">
      <xsd:simpleType>
        <xsd:restriction base="dms:Note"/>
      </xsd:simpleType>
    </xsd:element>
    <xsd:element name="Taxonomy" ma:index="48" nillable="true" ma:displayName="Taxonomy" ma:description="Use this field to tag your content using the appropriate Taxonomy Studio term. During the nuLearn migration, it is best to use both DellCategory and Taxonomy." ma:internalName="Taxonom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7d08f1-3c0b-4f10-af4e-aa37fdcb56a9" elementFormDefault="qualified">
    <xsd:import namespace="http://schemas.microsoft.com/office/2006/documentManagement/types"/>
    <xsd:import namespace="http://schemas.microsoft.com/office/infopath/2007/PartnerControls"/>
    <xsd:element name="ReferenceLinks" ma:index="49" nillable="true" ma:displayName="ReferenceLinks" ma:internalName="ReferenceLinks">
      <xsd:simpleType>
        <xsd:restriction base="dms:Unknown"/>
      </xsd:simpleType>
    </xsd:element>
    <xsd:element name="MoreLikeDocuments" ma:index="50" nillable="true" ma:displayName="MoreLikeDocuments" ma:internalName="MoreLikeDocument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PDFItemEventSink Item Reciever</Name>
    <Synchronization>Default</Synchronization>
    <Type>10004</Type>
    <SequenceNumber>10000</SequenceNumber>
    <Assembly>Dell.Delphi.Moss.PDFEventSink, Version=1.0.0.0, Culture=neutral, PublicKeyToken=f124323282dd8013</Assembly>
    <Class>Dell.Delphi.Moss.PDFEventSink.PDFItemEventSink</Class>
    <Data/>
    <Filter/>
  </Receiver>
  <Receiver>
    <Name>PDFItemEventSink Item Reciever</Name>
    <Synchronization>Asynchronous</Synchronization>
    <Type>10004</Type>
    <SequenceNumber>10000</SequenceNumber>
    <Assembly>Dell.Delphi.Moss.PDFEventSink, Version=1.0.0.0, Culture=neutral, PublicKeyToken=f124323282dd8013</Assembly>
    <Class>Dell.Delphi.Moss.PDFEventSink.PDFItemEventSink</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400BEE-3CC9-4B23-89C8-29C52F11986E}"/>
</file>

<file path=customXml/itemProps2.xml><?xml version="1.0" encoding="utf-8"?>
<ds:datastoreItem xmlns:ds="http://schemas.openxmlformats.org/officeDocument/2006/customXml" ds:itemID="{7C09F457-E6D6-4E95-BA87-623B0164C33B}"/>
</file>

<file path=customXml/itemProps3.xml><?xml version="1.0" encoding="utf-8"?>
<ds:datastoreItem xmlns:ds="http://schemas.openxmlformats.org/officeDocument/2006/customXml" ds:itemID="{D4E32B29-397F-409C-BC98-7B803FC5EDF2}"/>
</file>

<file path=customXml/itemProps4.xml><?xml version="1.0" encoding="utf-8"?>
<ds:datastoreItem xmlns:ds="http://schemas.openxmlformats.org/officeDocument/2006/customXml" ds:itemID="{F4DDF69D-FDDD-4934-8B3C-00A3E0DD6B2A}"/>
</file>

<file path=customXml/itemProps5.xml><?xml version="1.0" encoding="utf-8"?>
<ds:datastoreItem xmlns:ds="http://schemas.openxmlformats.org/officeDocument/2006/customXml" ds:itemID="{86FC490B-1F77-48C5-AC70-1DD939DBDF04}"/>
</file>

<file path=docProps/app.xml><?xml version="1.0" encoding="utf-8"?>
<Properties xmlns="http://schemas.openxmlformats.org/officeDocument/2006/extended-properties" xmlns:vt="http://schemas.openxmlformats.org/officeDocument/2006/docPropsVTypes">
  <Template>Dell_4x3_Template</Template>
  <TotalTime>1051</TotalTime>
  <Words>2003</Words>
  <Application>Microsoft Office PowerPoint</Application>
  <PresentationFormat>On-screen Show (4:3)</PresentationFormat>
  <Paragraphs>264</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Museo For Dell</vt:lpstr>
      <vt:lpstr>Museo Sans For Dell</vt:lpstr>
      <vt:lpstr>Wingdings</vt:lpstr>
      <vt:lpstr>MS PGothic</vt:lpstr>
      <vt:lpstr>Museo For Dell 300</vt:lpstr>
      <vt:lpstr>Arial Black</vt:lpstr>
      <vt:lpstr>Trebuchet MS</vt:lpstr>
      <vt:lpstr>Dell_4x3_Template</vt:lpstr>
      <vt:lpstr>Blue_Background_Master</vt:lpstr>
      <vt:lpstr>Introduction to Dell SonicWALL WAN Acceleration</vt:lpstr>
      <vt:lpstr>What Does WAN Acceleration Do?</vt:lpstr>
      <vt:lpstr>The Dell SonicWALL Approach</vt:lpstr>
      <vt:lpstr>Traffic Shaping – Get “Good” Traffic</vt:lpstr>
      <vt:lpstr>“Good Traffic” Acceleration</vt:lpstr>
      <vt:lpstr>Dell SonicWALL WAN Acceleration Overview</vt:lpstr>
      <vt:lpstr>Dell SonicWALL WXA Series</vt:lpstr>
      <vt:lpstr>What Applications Can be Accelerated?</vt:lpstr>
      <vt:lpstr>Internet Content That Can be Cached</vt:lpstr>
      <vt:lpstr>What Cannot be Accelerated?</vt:lpstr>
      <vt:lpstr>Dell SonicWALL WAN Acceleration Overview</vt:lpstr>
      <vt:lpstr>Demonstrating and Quantifying the Benefits of WAN Acceleration</vt:lpstr>
      <vt:lpstr>Technical and Feature Specs</vt:lpstr>
      <vt:lpstr>Dell SonicWALL WAN Acceleration Overview</vt:lpstr>
    </vt:vector>
  </TitlesOfParts>
  <Company>SonicWall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SonicWALL WAN Acceleration </dc:title>
  <dc:creator>Heather O'Reilly</dc:creator>
  <dc:description>Dell Networking , Networking_x000d_
</dc:description>
  <cp:lastModifiedBy>matthewd</cp:lastModifiedBy>
  <cp:revision>19</cp:revision>
  <cp:lastPrinted>2000-07-17T22:36:56Z</cp:lastPrinted>
  <dcterms:created xsi:type="dcterms:W3CDTF">2012-04-03T19:50:02Z</dcterms:created>
  <dcterms:modified xsi:type="dcterms:W3CDTF">2014-02-25T00:26:36Z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0x010100702EFAD4DD50154EA1FB50E64D3B771100AAE44108DDCBCD48AE1458E7E067566E</vt:lpwstr>
  </property>
</Properties>
</file>