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7" r:id="rId3"/>
    <p:sldId id="278" r:id="rId4"/>
    <p:sldId id="279" r:id="rId5"/>
    <p:sldId id="280" r:id="rId6"/>
    <p:sldId id="281" r:id="rId7"/>
    <p:sldId id="282" r:id="rId8"/>
    <p:sldId id="283" r:id="rId9"/>
  </p:sldIdLst>
  <p:sldSz cx="12188825" cy="6858000"/>
  <p:notesSz cx="6858000" cy="9144000"/>
  <p:defaultTextStyle>
    <a:defPPr>
      <a:defRPr lang="en-US"/>
    </a:defPPr>
    <a:lvl1pPr marL="0" algn="l" defTabSz="1073780" rtl="0" eaLnBrk="1" latinLnBrk="0" hangingPunct="1">
      <a:defRPr sz="2100" kern="1200">
        <a:solidFill>
          <a:schemeClr val="tx1"/>
        </a:solidFill>
        <a:latin typeface="+mn-lt"/>
        <a:ea typeface="+mn-ea"/>
        <a:cs typeface="+mn-cs"/>
      </a:defRPr>
    </a:lvl1pPr>
    <a:lvl2pPr marL="536890" algn="l" defTabSz="1073780" rtl="0" eaLnBrk="1" latinLnBrk="0" hangingPunct="1">
      <a:defRPr sz="2100" kern="1200">
        <a:solidFill>
          <a:schemeClr val="tx1"/>
        </a:solidFill>
        <a:latin typeface="+mn-lt"/>
        <a:ea typeface="+mn-ea"/>
        <a:cs typeface="+mn-cs"/>
      </a:defRPr>
    </a:lvl2pPr>
    <a:lvl3pPr marL="1073780" algn="l" defTabSz="1073780" rtl="0" eaLnBrk="1" latinLnBrk="0" hangingPunct="1">
      <a:defRPr sz="2100" kern="1200">
        <a:solidFill>
          <a:schemeClr val="tx1"/>
        </a:solidFill>
        <a:latin typeface="+mn-lt"/>
        <a:ea typeface="+mn-ea"/>
        <a:cs typeface="+mn-cs"/>
      </a:defRPr>
    </a:lvl3pPr>
    <a:lvl4pPr marL="1610670" algn="l" defTabSz="1073780" rtl="0" eaLnBrk="1" latinLnBrk="0" hangingPunct="1">
      <a:defRPr sz="2100" kern="1200">
        <a:solidFill>
          <a:schemeClr val="tx1"/>
        </a:solidFill>
        <a:latin typeface="+mn-lt"/>
        <a:ea typeface="+mn-ea"/>
        <a:cs typeface="+mn-cs"/>
      </a:defRPr>
    </a:lvl4pPr>
    <a:lvl5pPr marL="2147560" algn="l" defTabSz="1073780" rtl="0" eaLnBrk="1" latinLnBrk="0" hangingPunct="1">
      <a:defRPr sz="2100" kern="1200">
        <a:solidFill>
          <a:schemeClr val="tx1"/>
        </a:solidFill>
        <a:latin typeface="+mn-lt"/>
        <a:ea typeface="+mn-ea"/>
        <a:cs typeface="+mn-cs"/>
      </a:defRPr>
    </a:lvl5pPr>
    <a:lvl6pPr marL="2684450" algn="l" defTabSz="1073780" rtl="0" eaLnBrk="1" latinLnBrk="0" hangingPunct="1">
      <a:defRPr sz="2100" kern="1200">
        <a:solidFill>
          <a:schemeClr val="tx1"/>
        </a:solidFill>
        <a:latin typeface="+mn-lt"/>
        <a:ea typeface="+mn-ea"/>
        <a:cs typeface="+mn-cs"/>
      </a:defRPr>
    </a:lvl6pPr>
    <a:lvl7pPr marL="3221340" algn="l" defTabSz="1073780" rtl="0" eaLnBrk="1" latinLnBrk="0" hangingPunct="1">
      <a:defRPr sz="2100" kern="1200">
        <a:solidFill>
          <a:schemeClr val="tx1"/>
        </a:solidFill>
        <a:latin typeface="+mn-lt"/>
        <a:ea typeface="+mn-ea"/>
        <a:cs typeface="+mn-cs"/>
      </a:defRPr>
    </a:lvl7pPr>
    <a:lvl8pPr marL="3758230" algn="l" defTabSz="1073780" rtl="0" eaLnBrk="1" latinLnBrk="0" hangingPunct="1">
      <a:defRPr sz="2100" kern="1200">
        <a:solidFill>
          <a:schemeClr val="tx1"/>
        </a:solidFill>
        <a:latin typeface="+mn-lt"/>
        <a:ea typeface="+mn-ea"/>
        <a:cs typeface="+mn-cs"/>
      </a:defRPr>
    </a:lvl8pPr>
    <a:lvl9pPr marL="4295120" algn="l" defTabSz="1073780"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57" d="100"/>
          <a:sy n="57" d="100"/>
        </p:scale>
        <p:origin x="-78" y="-306"/>
      </p:cViewPr>
      <p:guideLst>
        <p:guide orient="horz" pos="3648"/>
        <p:guide orient="horz" pos="1048"/>
        <p:guide pos="408"/>
        <p:guide pos="4837"/>
        <p:guide pos="729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19" Type="http://schemas.openxmlformats.org/officeDocument/2006/relationships/customXml" Target="../customXml/item5.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A372D-95E7-420D-9DEB-8F4B512A7EDE}" type="datetimeFigureOut">
              <a:rPr lang="en-US" smtClean="0"/>
              <a:t>5/20/2014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485BF-EF3F-4318-9569-BAC16083636F}" type="slidenum">
              <a:rPr lang="en-US" smtClean="0"/>
              <a:t>‹#›</a:t>
            </a:fld>
            <a:endParaRPr lang="en-US"/>
          </a:p>
        </p:txBody>
      </p:sp>
    </p:spTree>
    <p:extLst>
      <p:ext uri="{BB962C8B-B14F-4D97-AF65-F5344CB8AC3E}">
        <p14:creationId xmlns:p14="http://schemas.microsoft.com/office/powerpoint/2010/main" val="196891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06400" indent="-171450" algn="l" defTabSz="914400" rtl="0" eaLnBrk="1" latinLnBrk="0" hangingPunct="1">
      <a:buClr>
        <a:schemeClr val="tx1"/>
      </a:buClr>
      <a:buFont typeface="Museo Sans For Dell" panose="02000000000000000000" pitchFamily="2" charset="0"/>
      <a:buChar char="–"/>
      <a:defRPr sz="1200" kern="1200">
        <a:solidFill>
          <a:schemeClr val="tx1"/>
        </a:solidFill>
        <a:latin typeface="+mn-lt"/>
        <a:ea typeface="+mn-ea"/>
        <a:cs typeface="+mn-cs"/>
      </a:defRPr>
    </a:lvl3pPr>
    <a:lvl4pPr marL="628650" indent="-171450" algn="l" defTabSz="914400" rtl="0" eaLnBrk="1" latinLnBrk="0" hangingPunct="1">
      <a:buClr>
        <a:schemeClr val="tx1"/>
      </a:buClr>
      <a:buFont typeface="Museo Sans For Dell" panose="02000000000000000000" pitchFamily="2" charset="0"/>
      <a:buChar char="›"/>
      <a:defRPr sz="1200" kern="1200">
        <a:solidFill>
          <a:schemeClr val="tx1"/>
        </a:solidFill>
        <a:latin typeface="+mn-lt"/>
        <a:ea typeface="+mn-ea"/>
        <a:cs typeface="+mn-cs"/>
      </a:defRPr>
    </a:lvl4pPr>
    <a:lvl5pPr marL="86360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deck was designed for use by Dell Partners to share and articulate the numerous benefits of Dell servers with their end customers.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1" baseline="0" dirty="0" smtClean="0"/>
              <a:t>Please refer to the slide notes for important additional information to share with your customers. </a:t>
            </a:r>
          </a:p>
          <a:p>
            <a:endParaRPr lang="en-US" dirty="0"/>
          </a:p>
        </p:txBody>
      </p:sp>
      <p:sp>
        <p:nvSpPr>
          <p:cNvPr id="4" name="Slide Number Placeholder 3"/>
          <p:cNvSpPr>
            <a:spLocks noGrp="1"/>
          </p:cNvSpPr>
          <p:nvPr>
            <p:ph type="sldNum" sz="quarter" idx="10"/>
          </p:nvPr>
        </p:nvSpPr>
        <p:spPr/>
        <p:txBody>
          <a:bodyPr/>
          <a:lstStyle/>
          <a:p>
            <a:fld id="{5AC485BF-EF3F-4318-9569-BAC16083636F}" type="slidenum">
              <a:rPr lang="en-US" smtClean="0"/>
              <a:t>1</a:t>
            </a:fld>
            <a:endParaRPr lang="en-US"/>
          </a:p>
        </p:txBody>
      </p:sp>
    </p:spTree>
    <p:extLst>
      <p:ext uri="{BB962C8B-B14F-4D97-AF65-F5344CB8AC3E}">
        <p14:creationId xmlns:p14="http://schemas.microsoft.com/office/powerpoint/2010/main" val="155360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SimSun"/>
                <a:cs typeface="Times New Roman"/>
              </a:rPr>
              <a:t>Thank </a:t>
            </a:r>
            <a:r>
              <a:rPr lang="en-US" baseline="0" dirty="0" smtClean="0">
                <a:ea typeface="SimSun"/>
                <a:cs typeface="Times New Roman"/>
              </a:rPr>
              <a:t>you for your interest in learning more about the value of Dell servers. </a:t>
            </a:r>
            <a:endParaRPr lang="en-US" dirty="0" smtClean="0">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5AC485BF-EF3F-4318-9569-BAC16083636F}" type="slidenum">
              <a:rPr lang="en-US" smtClean="0"/>
              <a:t>2</a:t>
            </a:fld>
            <a:endParaRPr lang="en-US"/>
          </a:p>
        </p:txBody>
      </p:sp>
    </p:spTree>
    <p:extLst>
      <p:ext uri="{BB962C8B-B14F-4D97-AF65-F5344CB8AC3E}">
        <p14:creationId xmlns:p14="http://schemas.microsoft.com/office/powerpoint/2010/main" val="270823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869501">
              <a:defRPr/>
            </a:pPr>
            <a:r>
              <a:rPr lang="en-US" sz="1200" dirty="0" smtClean="0"/>
              <a:t>Dell offers a full portfolio of PowerEdge™ servers to meet the diverse needs of all</a:t>
            </a:r>
            <a:r>
              <a:rPr lang="en-US" sz="1200" baseline="0" dirty="0" smtClean="0"/>
              <a:t> </a:t>
            </a:r>
            <a:r>
              <a:rPr lang="en-US" sz="1200" dirty="0" smtClean="0"/>
              <a:t>customers, regardless of your workload, from small and home offices to giant data centers. PowerEdge servers are available in tower, blade, rack and flexible installation options. </a:t>
            </a:r>
          </a:p>
          <a:p>
            <a:pPr defTabSz="869501">
              <a:defRPr/>
            </a:pPr>
            <a:endParaRPr lang="en-US" sz="1200" dirty="0" smtClean="0"/>
          </a:p>
          <a:p>
            <a:pPr defTabSz="869501">
              <a:defRPr/>
            </a:pPr>
            <a:r>
              <a:rPr lang="en-US" sz="1200" dirty="0" smtClean="0"/>
              <a:t>Note: Servers not identified on slide as powered by Intel use AMD processors. </a:t>
            </a:r>
          </a:p>
          <a:p>
            <a:pPr defTabSz="869501">
              <a:defRPr/>
            </a:pPr>
            <a:endParaRPr lang="en-US" baseline="0" dirty="0" smtClean="0"/>
          </a:p>
        </p:txBody>
      </p:sp>
      <p:sp>
        <p:nvSpPr>
          <p:cNvPr id="4" name="Slide Number Placeholder 3"/>
          <p:cNvSpPr>
            <a:spLocks noGrp="1"/>
          </p:cNvSpPr>
          <p:nvPr>
            <p:ph type="sldNum" sz="quarter" idx="10"/>
          </p:nvPr>
        </p:nvSpPr>
        <p:spPr/>
        <p:txBody>
          <a:bodyPr/>
          <a:lstStyle/>
          <a:p>
            <a:fld id="{5AC485BF-EF3F-4318-9569-BAC16083636F}" type="slidenum">
              <a:rPr lang="en-US" smtClean="0"/>
              <a:t>3</a:t>
            </a:fld>
            <a:endParaRPr lang="en-US"/>
          </a:p>
        </p:txBody>
      </p:sp>
    </p:spTree>
    <p:extLst>
      <p:ext uri="{BB962C8B-B14F-4D97-AF65-F5344CB8AC3E}">
        <p14:creationId xmlns:p14="http://schemas.microsoft.com/office/powerpoint/2010/main" val="375212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Dell offers superior</a:t>
            </a:r>
            <a:r>
              <a:rPr lang="en-US" baseline="0" dirty="0" smtClean="0"/>
              <a:t> benefits by offering you solutions with efficiency, agility and reliability.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5AC485BF-EF3F-4318-9569-BAC16083636F}" type="slidenum">
              <a:rPr lang="en-US" smtClean="0"/>
              <a:t>4</a:t>
            </a:fld>
            <a:endParaRPr lang="en-US"/>
          </a:p>
        </p:txBody>
      </p:sp>
    </p:spTree>
    <p:extLst>
      <p:ext uri="{BB962C8B-B14F-4D97-AF65-F5344CB8AC3E}">
        <p14:creationId xmlns:p14="http://schemas.microsoft.com/office/powerpoint/2010/main" val="23478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Flexibility to protect IT investments</a:t>
            </a:r>
          </a:p>
          <a:p>
            <a:r>
              <a:rPr lang="en-US" dirty="0" smtClean="0"/>
              <a:t>Dell’s new Select Network Adapter family — a collection of modular network interface daughter cards available on our their performance systems — lets you choose the right integrated network without using up a valuable, additional PCI slot. You can pick between multiple speeds and technology options — such as switch-independent partitioning, which allows you to share and manage bandwidth on 10GbE connections — and even upgrade the integrated network adapter later as your needs evolve.</a:t>
            </a:r>
          </a:p>
          <a:p>
            <a:endParaRPr lang="en-US" dirty="0" smtClean="0"/>
          </a:p>
          <a:p>
            <a:r>
              <a:rPr lang="en-US" b="1" dirty="0" smtClean="0"/>
              <a:t>Easy to use</a:t>
            </a:r>
          </a:p>
          <a:p>
            <a:r>
              <a:rPr lang="en-US" dirty="0" smtClean="0"/>
              <a:t>Dell has streamlined and automated the most common system administrator tasks by embedding second generation systems management technology, Integrated Dell Remote Access Controller 7 (iDRAC7) with Lifecycle Controller, into the latest generation of PowerEdge servers. The Dell </a:t>
            </a:r>
            <a:r>
              <a:rPr lang="en-US" dirty="0" err="1" smtClean="0"/>
              <a:t>OpenManage</a:t>
            </a:r>
            <a:r>
              <a:rPr lang="en-US" dirty="0" smtClean="0"/>
              <a:t>™ systems management portfolio of tools simplifies managing the server lifecycle of deployment, updates, monitoring and maintenance. Using </a:t>
            </a:r>
            <a:r>
              <a:rPr lang="en-US" dirty="0" err="1" smtClean="0"/>
              <a:t>OpenManage</a:t>
            </a:r>
            <a:r>
              <a:rPr lang="en-US" dirty="0" smtClean="0"/>
              <a:t> solutions, IT administrators can manage Dell servers in physical, virtual, local and remote environments, operating in-band or out-of-band, with or without a systems management software agent. </a:t>
            </a:r>
          </a:p>
          <a:p>
            <a:pPr lvl="1"/>
            <a:endParaRPr lang="en-US" dirty="0" smtClean="0"/>
          </a:p>
          <a:p>
            <a:r>
              <a:rPr lang="en-US" b="1" dirty="0" smtClean="0"/>
              <a:t>Best alignment with application requirements</a:t>
            </a:r>
          </a:p>
          <a:p>
            <a:r>
              <a:rPr lang="en-US" dirty="0" smtClean="0"/>
              <a:t>Dell PowerEdge offers a broad product portfolio, including blades, towers, racks and </a:t>
            </a:r>
            <a:r>
              <a:rPr lang="en-US" dirty="0" err="1" smtClean="0"/>
              <a:t>hyperscale</a:t>
            </a:r>
            <a:r>
              <a:rPr lang="en-US" dirty="0" smtClean="0"/>
              <a:t> configurations. With the addition of Dell Express Flash </a:t>
            </a:r>
            <a:r>
              <a:rPr lang="en-US" dirty="0" err="1" smtClean="0"/>
              <a:t>PCIe</a:t>
            </a:r>
            <a:r>
              <a:rPr lang="en-US" dirty="0" smtClean="0"/>
              <a:t> SSDs to the PowerEdge lineup — a front-accessible and hot-pluggable </a:t>
            </a:r>
            <a:r>
              <a:rPr lang="en-US" dirty="0" err="1" smtClean="0"/>
              <a:t>PCIe</a:t>
            </a:r>
            <a:r>
              <a:rPr lang="en-US" dirty="0" smtClean="0"/>
              <a:t> SSD technology — as well as increased internal storage capabilities on the new PowerEdge rack and tower servers, you now have more storage technologies, options and capacities to choose from than ever before. You can even boost RAID performance further with Dell </a:t>
            </a:r>
            <a:r>
              <a:rPr lang="en-US" dirty="0" err="1" smtClean="0"/>
              <a:t>CacheCade</a:t>
            </a:r>
            <a:r>
              <a:rPr lang="en-US" dirty="0" smtClean="0"/>
              <a:t>™, which provides the ability to use SSDs as an expanded cache for enhanced throughput. </a:t>
            </a:r>
          </a:p>
          <a:p>
            <a:pPr lvl="1"/>
            <a:endParaRPr lang="en-US" dirty="0" smtClean="0"/>
          </a:p>
          <a:p>
            <a:r>
              <a:rPr lang="en-US" b="1" dirty="0" smtClean="0"/>
              <a:t>Best uptime and cost containment</a:t>
            </a:r>
          </a:p>
          <a:p>
            <a:r>
              <a:rPr lang="en-US" dirty="0" smtClean="0"/>
              <a:t>The latest PowerEdge servers also offer greater efficiency in terms of power and energy with many platforms offering class-leading or industry-leading performance per watt — every component is optimized for the most efficient operation. With Dell Fresh Air, PowerEdge servers are engineered for minimum power consumption and optimized to run at higher operating temperatures. Dell PowerEdge servers also keep your data centers running reliably with redundant failsafe hypervisors for virtualization environments, memory page retire and memory configuration error notifications.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C485BF-EF3F-4318-9569-BAC16083636F}" type="slidenum">
              <a:rPr lang="en-US" smtClean="0"/>
              <a:pPr/>
              <a:t>5</a:t>
            </a:fld>
            <a:endParaRPr lang="en-US"/>
          </a:p>
        </p:txBody>
      </p:sp>
      <p:sp>
        <p:nvSpPr>
          <p:cNvPr id="7" name="Slide Image Placeholder 6"/>
          <p:cNvSpPr>
            <a:spLocks noGrp="1" noRot="1" noChangeAspect="1"/>
          </p:cNvSpPr>
          <p:nvPr>
            <p:ph type="sldImg"/>
          </p:nvPr>
        </p:nvSpPr>
        <p:spPr>
          <a:xfrm>
            <a:off x="382588" y="685800"/>
            <a:ext cx="6092825" cy="3429000"/>
          </a:xfrm>
        </p:spPr>
      </p:sp>
    </p:spTree>
    <p:extLst>
      <p:ext uri="{BB962C8B-B14F-4D97-AF65-F5344CB8AC3E}">
        <p14:creationId xmlns:p14="http://schemas.microsoft.com/office/powerpoint/2010/main" val="119781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66688" indent="-166688">
              <a:buClr>
                <a:schemeClr val="tx1"/>
              </a:buClr>
              <a:buAutoNum type="arabicPeriod"/>
            </a:pPr>
            <a:r>
              <a:rPr lang="en-US" sz="1200" b="0" kern="1200" dirty="0" smtClean="0">
                <a:solidFill>
                  <a:schemeClr val="tx1"/>
                </a:solidFill>
                <a:latin typeface="Museo Sans For Dell" pitchFamily="2" charset="0"/>
                <a:ea typeface="+mn-ea"/>
                <a:cs typeface="Calibri"/>
              </a:rPr>
              <a:t>Results of the Dell PowerEdge R720 on the two-tier SAP SD standard application benchmark: 9,900 SAP SD benchmark users with the SAP enhancement package 5 for SAP ERP 6.0, Red Hat</a:t>
            </a:r>
            <a:r>
              <a:rPr lang="en-US" sz="1200" b="0" baseline="30000" dirty="0" smtClean="0">
                <a:cs typeface="Calibri"/>
              </a:rPr>
              <a:t>®</a:t>
            </a:r>
            <a:r>
              <a:rPr lang="en-US" sz="1200" b="0" kern="1200" dirty="0" smtClean="0">
                <a:solidFill>
                  <a:schemeClr val="tx1"/>
                </a:solidFill>
                <a:latin typeface="Museo Sans For Dell" pitchFamily="2" charset="0"/>
                <a:ea typeface="+mn-ea"/>
                <a:cs typeface="Calibri"/>
              </a:rPr>
              <a:t> Enterprise Linux 6.4 and Sybase</a:t>
            </a:r>
            <a:r>
              <a:rPr lang="en-US" sz="1200" b="0" baseline="30000" dirty="0" smtClean="0">
                <a:cs typeface="Calibri"/>
              </a:rPr>
              <a:t>®</a:t>
            </a:r>
            <a:r>
              <a:rPr lang="en-US" sz="1200" b="0" kern="1200" dirty="0" smtClean="0">
                <a:solidFill>
                  <a:schemeClr val="tx1"/>
                </a:solidFill>
                <a:latin typeface="Museo Sans For Dell" pitchFamily="2" charset="0"/>
                <a:ea typeface="+mn-ea"/>
                <a:cs typeface="Calibri"/>
              </a:rPr>
              <a:t> Adaptive Server Enterprise (ASE) 15.7; two Intel</a:t>
            </a:r>
            <a:r>
              <a:rPr lang="en-US" sz="1200" b="0" kern="1200" baseline="30000" dirty="0" smtClean="0">
                <a:solidFill>
                  <a:schemeClr val="tx1"/>
                </a:solidFill>
                <a:latin typeface="Museo Sans For Dell" pitchFamily="2" charset="0"/>
                <a:ea typeface="+mn-ea"/>
                <a:cs typeface="Calibri"/>
              </a:rPr>
              <a:t>®</a:t>
            </a:r>
            <a:r>
              <a:rPr lang="en-US" sz="1200" b="0" kern="1200" dirty="0" smtClean="0">
                <a:solidFill>
                  <a:schemeClr val="tx1"/>
                </a:solidFill>
                <a:latin typeface="Museo Sans For Dell" pitchFamily="2" charset="0"/>
                <a:ea typeface="+mn-ea"/>
                <a:cs typeface="Calibri"/>
              </a:rPr>
              <a:t> Xeon</a:t>
            </a:r>
            <a:r>
              <a:rPr lang="en-US" sz="1200" b="0" baseline="30000" dirty="0" smtClean="0">
                <a:cs typeface="Calibri"/>
              </a:rPr>
              <a:t>®</a:t>
            </a:r>
            <a:r>
              <a:rPr lang="en-US" sz="1200" b="0" kern="1200" dirty="0" smtClean="0">
                <a:solidFill>
                  <a:schemeClr val="tx1"/>
                </a:solidFill>
                <a:latin typeface="Museo Sans For Dell" pitchFamily="2" charset="0"/>
                <a:ea typeface="+mn-ea"/>
                <a:cs typeface="Calibri"/>
              </a:rPr>
              <a:t> E5-2697 v2 processors (24 cores, 48 threads); and 256GB main memory. Certification number 2013031. Results of the HP</a:t>
            </a:r>
            <a:r>
              <a:rPr lang="en-US" sz="1200" b="0" baseline="30000" dirty="0" smtClean="0">
                <a:cs typeface="Calibri"/>
              </a:rPr>
              <a:t>®</a:t>
            </a:r>
            <a:r>
              <a:rPr lang="en-US" sz="1200" b="0" kern="1200" dirty="0" smtClean="0">
                <a:solidFill>
                  <a:schemeClr val="tx1"/>
                </a:solidFill>
                <a:latin typeface="Museo Sans For Dell" pitchFamily="2" charset="0"/>
                <a:ea typeface="+mn-ea"/>
                <a:cs typeface="Calibri"/>
              </a:rPr>
              <a:t> ProLiant</a:t>
            </a:r>
            <a:r>
              <a:rPr lang="en-US" sz="1200" b="0" baseline="30000" dirty="0" smtClean="0">
                <a:cs typeface="Calibri"/>
              </a:rPr>
              <a:t>®</a:t>
            </a:r>
            <a:r>
              <a:rPr lang="en-US" sz="1200" b="0" kern="1200" dirty="0" smtClean="0">
                <a:solidFill>
                  <a:schemeClr val="tx1"/>
                </a:solidFill>
                <a:latin typeface="Museo Sans For Dell" pitchFamily="2" charset="0"/>
                <a:ea typeface="+mn-ea"/>
                <a:cs typeface="Calibri"/>
              </a:rPr>
              <a:t> DL380p Gen8 on the two-tier SAP SD standard application benchmark: 9,815 SAP SD benchmark users with the SAP enhancement package 5 for SAP ERP 6.0, Red Hat Enterprise Linux 6.4, and Sybase ASE 15.7;  two Intel Xeon E5-2697 v2 processors (24 cores, 48 threads); and 256 GB main memory. Certification number 2013029. Results as of October 23, 2013. For more details, visit sap.com/benchmark</a:t>
            </a:r>
          </a:p>
          <a:p>
            <a:pPr marL="166688" indent="-166688">
              <a:buClr>
                <a:schemeClr val="tx1"/>
              </a:buClr>
              <a:buAutoNum type="arabicPeriod"/>
            </a:pPr>
            <a:r>
              <a:rPr lang="en-US" sz="1200" b="0" kern="1200" dirty="0" smtClean="0">
                <a:solidFill>
                  <a:schemeClr val="tx1"/>
                </a:solidFill>
                <a:latin typeface="Museo Sans For Dell" pitchFamily="2" charset="0"/>
                <a:ea typeface="+mn-ea"/>
                <a:cs typeface="Calibri"/>
              </a:rPr>
              <a:t>Dell PowerEdge R720 achieved a SPECpower_ssj2008 result of 8,458 overall </a:t>
            </a:r>
            <a:r>
              <a:rPr lang="en-US" sz="1200" b="0" kern="1200" dirty="0" err="1" smtClean="0">
                <a:solidFill>
                  <a:schemeClr val="tx1"/>
                </a:solidFill>
                <a:latin typeface="Museo Sans For Dell" pitchFamily="2" charset="0"/>
                <a:ea typeface="+mn-ea"/>
                <a:cs typeface="Calibri"/>
              </a:rPr>
              <a:t>ssj_ops</a:t>
            </a:r>
            <a:r>
              <a:rPr lang="en-US" sz="1200" b="0" kern="1200" dirty="0" smtClean="0">
                <a:solidFill>
                  <a:schemeClr val="tx1"/>
                </a:solidFill>
                <a:latin typeface="Museo Sans For Dell" pitchFamily="2" charset="0"/>
                <a:ea typeface="+mn-ea"/>
                <a:cs typeface="Calibri"/>
              </a:rPr>
              <a:t>/watt which is higher than all published SPEC power results for rack servers as of October 2, 2013. SPEC</a:t>
            </a:r>
            <a:r>
              <a:rPr lang="en-US" sz="1200" b="0" kern="1200" baseline="30000" dirty="0" smtClean="0">
                <a:solidFill>
                  <a:schemeClr val="tx1"/>
                </a:solidFill>
                <a:latin typeface="Museo Sans For Dell" pitchFamily="2" charset="0"/>
                <a:ea typeface="+mn-ea"/>
                <a:cs typeface="+mn-cs"/>
              </a:rPr>
              <a:t>®</a:t>
            </a:r>
            <a:r>
              <a:rPr lang="en-US" sz="1200" b="0" kern="1200" dirty="0" smtClean="0">
                <a:solidFill>
                  <a:schemeClr val="tx1"/>
                </a:solidFill>
                <a:latin typeface="Museo Sans For Dell" pitchFamily="2" charset="0"/>
                <a:ea typeface="+mn-ea"/>
                <a:cs typeface="Calibri"/>
              </a:rPr>
              <a:t> and the benchmark name </a:t>
            </a:r>
            <a:r>
              <a:rPr lang="en-US" sz="1200" b="0" kern="1200" dirty="0" err="1" smtClean="0">
                <a:solidFill>
                  <a:schemeClr val="tx1"/>
                </a:solidFill>
                <a:latin typeface="Museo Sans For Dell" pitchFamily="2" charset="0"/>
                <a:ea typeface="+mn-ea"/>
                <a:cs typeface="Calibri"/>
              </a:rPr>
              <a:t>SPECpower_ssj</a:t>
            </a:r>
            <a:r>
              <a:rPr lang="en-US" sz="1200" b="0" kern="1200" baseline="30000" dirty="0" smtClean="0">
                <a:solidFill>
                  <a:schemeClr val="tx1"/>
                </a:solidFill>
                <a:latin typeface="Museo Sans For Dell" pitchFamily="2" charset="0"/>
                <a:ea typeface="+mn-ea"/>
                <a:cs typeface="+mn-cs"/>
              </a:rPr>
              <a:t>®</a:t>
            </a:r>
            <a:r>
              <a:rPr lang="en-US" sz="1200" b="0" kern="1200" dirty="0" smtClean="0">
                <a:solidFill>
                  <a:schemeClr val="tx1"/>
                </a:solidFill>
                <a:latin typeface="Museo Sans For Dell" pitchFamily="2" charset="0"/>
                <a:ea typeface="+mn-ea"/>
                <a:cs typeface="Calibri"/>
              </a:rPr>
              <a:t> are trademarks of the Standard Performance Evaluation Corporation.</a:t>
            </a:r>
          </a:p>
          <a:p>
            <a:pPr marL="166688" indent="-166688">
              <a:buClr>
                <a:schemeClr val="tx1"/>
              </a:buClr>
              <a:buAutoNum type="arabicPeriod"/>
            </a:pPr>
            <a:r>
              <a:rPr lang="en-US" sz="1200" b="0" dirty="0" smtClean="0"/>
              <a:t>A chassis full of Dell PowerEdge M620 blade servers achieves up to 25 percent higher performance/watt ratio than a chassis full of Dell PowerEdge C5220 blade servers. The 16-node Dell PowerEdge M620 achieved a SPECpower_ssj2008 result of 7,525 overall </a:t>
            </a:r>
            <a:r>
              <a:rPr lang="en-US" sz="1200" b="0" dirty="0" err="1" smtClean="0"/>
              <a:t>ssj_ops</a:t>
            </a:r>
            <a:r>
              <a:rPr lang="en-US" sz="1200" b="0" dirty="0" smtClean="0"/>
              <a:t>/watt, compared to the 16-node Dell PowerEdge C5220 with a SPECpower_ssj2008 result of 6,000 overall </a:t>
            </a:r>
            <a:r>
              <a:rPr lang="en-US" sz="1200" b="0" dirty="0" err="1" smtClean="0"/>
              <a:t>ssj_ops</a:t>
            </a:r>
            <a:r>
              <a:rPr lang="en-US" sz="1200" b="0" dirty="0" smtClean="0"/>
              <a:t>/watt score. </a:t>
            </a:r>
          </a:p>
          <a:p>
            <a:pPr marL="166688" indent="-166688">
              <a:buClr>
                <a:schemeClr val="tx1"/>
              </a:buClr>
              <a:buAutoNum type="arabicPeriod"/>
            </a:pPr>
            <a:r>
              <a:rPr lang="en-US" sz="1200" b="0" kern="1200" dirty="0" smtClean="0">
                <a:solidFill>
                  <a:schemeClr val="tx1"/>
                </a:solidFill>
                <a:latin typeface="Museo Sans For Dell" pitchFamily="2" charset="0"/>
                <a:ea typeface="+mn-ea"/>
                <a:cs typeface="Calibri"/>
              </a:rPr>
              <a:t>Dell PowerEdge R720 achieved a SPECpower_ssj2008 result of 8,458 overall </a:t>
            </a:r>
            <a:r>
              <a:rPr lang="en-US" sz="1200" b="0" kern="1200" dirty="0" err="1" smtClean="0">
                <a:solidFill>
                  <a:schemeClr val="tx1"/>
                </a:solidFill>
                <a:latin typeface="Museo Sans For Dell" pitchFamily="2" charset="0"/>
                <a:ea typeface="+mn-ea"/>
                <a:cs typeface="Calibri"/>
              </a:rPr>
              <a:t>ssj_ops</a:t>
            </a:r>
            <a:r>
              <a:rPr lang="en-US" sz="1200" b="0" kern="1200" dirty="0" smtClean="0">
                <a:solidFill>
                  <a:schemeClr val="tx1"/>
                </a:solidFill>
                <a:latin typeface="Museo Sans For Dell" pitchFamily="2" charset="0"/>
                <a:ea typeface="+mn-ea"/>
                <a:cs typeface="Calibri"/>
              </a:rPr>
              <a:t>/Watt which is higher than all published </a:t>
            </a:r>
            <a:r>
              <a:rPr lang="en-US" sz="1200" b="0" kern="1200" dirty="0" err="1" smtClean="0">
                <a:solidFill>
                  <a:schemeClr val="tx1"/>
                </a:solidFill>
                <a:latin typeface="Museo Sans For Dell" pitchFamily="2" charset="0"/>
                <a:ea typeface="+mn-ea"/>
                <a:cs typeface="Calibri"/>
              </a:rPr>
              <a:t>SPECpower</a:t>
            </a:r>
            <a:r>
              <a:rPr lang="en-US" sz="1200" b="0" kern="1200" dirty="0" smtClean="0">
                <a:solidFill>
                  <a:schemeClr val="tx1"/>
                </a:solidFill>
                <a:latin typeface="Museo Sans For Dell" pitchFamily="2" charset="0"/>
                <a:ea typeface="+mn-ea"/>
                <a:cs typeface="Calibri"/>
              </a:rPr>
              <a:t> results for rack servers as of October 2, 2013</a:t>
            </a:r>
          </a:p>
          <a:p>
            <a:pPr marL="166688" indent="-166688">
              <a:buClr>
                <a:schemeClr val="tx1"/>
              </a:buClr>
              <a:buFont typeface="Arial" pitchFamily="34" charset="0"/>
              <a:buAutoNum type="arabicPeriod"/>
            </a:pPr>
            <a:r>
              <a:rPr lang="en-US" sz="1200" b="0" kern="1200" dirty="0" smtClean="0">
                <a:solidFill>
                  <a:schemeClr val="tx1"/>
                </a:solidFill>
                <a:latin typeface="Museo Sans For Dell" pitchFamily="2" charset="0"/>
                <a:ea typeface="+mn-ea"/>
                <a:cs typeface="Calibri"/>
              </a:rPr>
              <a:t>Database performance and memory capacity with the Intel Xeon processor e5-2660 v2 powered Dell PowerEdge M620, based on Principled Technologies Test Report commissioned by Dell, July 2013. For more information, visit principledtechnologies.com/Dell/PowerEdge_E5-2600v2_FRM_0813.pdf</a:t>
            </a:r>
          </a:p>
          <a:p>
            <a:pPr eaLnBrk="1" hangingPunct="1"/>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5AC485BF-EF3F-4318-9569-BAC16083636F}" type="slidenum">
              <a:rPr lang="en-US" smtClean="0"/>
              <a:t>6</a:t>
            </a:fld>
            <a:endParaRPr lang="en-US"/>
          </a:p>
        </p:txBody>
      </p:sp>
    </p:spTree>
    <p:extLst>
      <p:ext uri="{BB962C8B-B14F-4D97-AF65-F5344CB8AC3E}">
        <p14:creationId xmlns:p14="http://schemas.microsoft.com/office/powerpoint/2010/main" val="259019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C485BF-EF3F-4318-9569-BAC16083636F}" type="slidenum">
              <a:rPr lang="en-US" smtClean="0"/>
              <a:t>7</a:t>
            </a:fld>
            <a:endParaRPr lang="en-US"/>
          </a:p>
        </p:txBody>
      </p:sp>
    </p:spTree>
    <p:extLst>
      <p:ext uri="{BB962C8B-B14F-4D97-AF65-F5344CB8AC3E}">
        <p14:creationId xmlns:p14="http://schemas.microsoft.com/office/powerpoint/2010/main" val="103938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your time today to learn </a:t>
            </a:r>
            <a:r>
              <a:rPr lang="en-US" baseline="0" dirty="0" smtClean="0"/>
              <a:t>why Dell PowerEdge servers are the right choice for you, regardless of your size or workload requirements. We look forward to helping create a customized enterprise solution based on your unique needs.</a:t>
            </a:r>
            <a:endParaRPr lang="en-US" dirty="0" smtClean="0"/>
          </a:p>
          <a:p>
            <a:endParaRPr lang="en-US" dirty="0"/>
          </a:p>
        </p:txBody>
      </p:sp>
      <p:sp>
        <p:nvSpPr>
          <p:cNvPr id="4" name="Slide Number Placeholder 3"/>
          <p:cNvSpPr>
            <a:spLocks noGrp="1"/>
          </p:cNvSpPr>
          <p:nvPr>
            <p:ph type="sldNum" sz="quarter" idx="10"/>
          </p:nvPr>
        </p:nvSpPr>
        <p:spPr/>
        <p:txBody>
          <a:bodyPr/>
          <a:lstStyle/>
          <a:p>
            <a:fld id="{5AC485BF-EF3F-4318-9569-BAC16083636F}" type="slidenum">
              <a:rPr lang="en-US" smtClean="0"/>
              <a:t>8</a:t>
            </a:fld>
            <a:endParaRPr lang="en-US"/>
          </a:p>
        </p:txBody>
      </p:sp>
    </p:spTree>
    <p:extLst>
      <p:ext uri="{BB962C8B-B14F-4D97-AF65-F5344CB8AC3E}">
        <p14:creationId xmlns:p14="http://schemas.microsoft.com/office/powerpoint/2010/main" val="3460996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17589"/>
            <a:ext cx="12188825" cy="4003674"/>
          </a:xfrm>
          <a:prstGeom prst="rect">
            <a:avLst/>
          </a:prstGeom>
        </p:spPr>
      </p:pic>
      <p:sp>
        <p:nvSpPr>
          <p:cNvPr id="2" name="Title 1"/>
          <p:cNvSpPr>
            <a:spLocks noGrp="1"/>
          </p:cNvSpPr>
          <p:nvPr>
            <p:ph type="ctrTitle"/>
          </p:nvPr>
        </p:nvSpPr>
        <p:spPr>
          <a:xfrm>
            <a:off x="612237" y="5116905"/>
            <a:ext cx="7922736" cy="1005840"/>
          </a:xfrm>
        </p:spPr>
        <p:txBody>
          <a:bodyPr lIns="0" tIns="0" rIns="0" bIns="0" anchor="b">
            <a:noAutofit/>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1053" y="6117671"/>
            <a:ext cx="8532178" cy="640080"/>
          </a:xfrm>
        </p:spPr>
        <p:txBody>
          <a:bodyPr lIns="0" tIns="0" rIns="0" bIns="0" anchor="t">
            <a:noAutofit/>
          </a:bodyPr>
          <a:lstStyle>
            <a:lvl1pPr marL="0" indent="0" algn="l">
              <a:buNone/>
              <a:defRPr sz="1900" b="1">
                <a:solidFill>
                  <a:schemeClr val="bg1"/>
                </a:solidFill>
              </a:defRPr>
            </a:lvl1pPr>
            <a:lvl2pPr marL="536890" indent="0" algn="ctr">
              <a:buNone/>
              <a:defRPr>
                <a:solidFill>
                  <a:schemeClr val="tx1">
                    <a:tint val="75000"/>
                  </a:schemeClr>
                </a:solidFill>
              </a:defRPr>
            </a:lvl2pPr>
            <a:lvl3pPr marL="1073780" indent="0" algn="ctr">
              <a:buNone/>
              <a:defRPr>
                <a:solidFill>
                  <a:schemeClr val="tx1">
                    <a:tint val="75000"/>
                  </a:schemeClr>
                </a:solidFill>
              </a:defRPr>
            </a:lvl3pPr>
            <a:lvl4pPr marL="1610670" indent="0" algn="ctr">
              <a:buNone/>
              <a:defRPr>
                <a:solidFill>
                  <a:schemeClr val="tx1">
                    <a:tint val="75000"/>
                  </a:schemeClr>
                </a:solidFill>
              </a:defRPr>
            </a:lvl4pPr>
            <a:lvl5pPr marL="2147560" indent="0" algn="ctr">
              <a:buNone/>
              <a:defRPr>
                <a:solidFill>
                  <a:schemeClr val="tx1">
                    <a:tint val="75000"/>
                  </a:schemeClr>
                </a:solidFill>
              </a:defRPr>
            </a:lvl5pPr>
            <a:lvl6pPr marL="2684450" indent="0" algn="ctr">
              <a:buNone/>
              <a:defRPr>
                <a:solidFill>
                  <a:schemeClr val="tx1">
                    <a:tint val="75000"/>
                  </a:schemeClr>
                </a:solidFill>
              </a:defRPr>
            </a:lvl6pPr>
            <a:lvl7pPr marL="3221340" indent="0" algn="ctr">
              <a:buNone/>
              <a:defRPr>
                <a:solidFill>
                  <a:schemeClr val="tx1">
                    <a:tint val="75000"/>
                  </a:schemeClr>
                </a:solidFill>
              </a:defRPr>
            </a:lvl7pPr>
            <a:lvl8pPr marL="3758230" indent="0" algn="ctr">
              <a:buNone/>
              <a:defRPr>
                <a:solidFill>
                  <a:schemeClr val="tx1">
                    <a:tint val="75000"/>
                  </a:schemeClr>
                </a:solidFill>
              </a:defRPr>
            </a:lvl8pPr>
            <a:lvl9pPr marL="429512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935" y="5368953"/>
            <a:ext cx="1204465" cy="1204465"/>
          </a:xfrm>
          <a:prstGeom prst="rect">
            <a:avLst/>
          </a:prstGeom>
        </p:spPr>
      </p:pic>
    </p:spTree>
    <p:extLst>
      <p:ext uri="{BB962C8B-B14F-4D97-AF65-F5344CB8AC3E}">
        <p14:creationId xmlns:p14="http://schemas.microsoft.com/office/powerpoint/2010/main" val="32248165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urple">
    <p:spTree>
      <p:nvGrpSpPr>
        <p:cNvPr id="1" name=""/>
        <p:cNvGrpSpPr/>
        <p:nvPr/>
      </p:nvGrpSpPr>
      <p:grpSpPr>
        <a:xfrm>
          <a:off x="0" y="0"/>
          <a:ext cx="0" cy="0"/>
          <a:chOff x="0" y="0"/>
          <a:chExt cx="0" cy="0"/>
        </a:xfrm>
      </p:grpSpPr>
      <p:sp>
        <p:nvSpPr>
          <p:cNvPr id="7" name="Rectangle 6"/>
          <p:cNvSpPr/>
          <p:nvPr userDrawn="1"/>
        </p:nvSpPr>
        <p:spPr>
          <a:xfrm>
            <a:off x="0" y="0"/>
            <a:ext cx="12188825" cy="1188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52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urple">
    <p:spTree>
      <p:nvGrpSpPr>
        <p:cNvPr id="1" name=""/>
        <p:cNvGrpSpPr/>
        <p:nvPr/>
      </p:nvGrpSpPr>
      <p:grpSpPr>
        <a:xfrm>
          <a:off x="0" y="0"/>
          <a:ext cx="0" cy="0"/>
          <a:chOff x="0" y="0"/>
          <a:chExt cx="0" cy="0"/>
        </a:xfrm>
      </p:grpSpPr>
      <p:sp>
        <p:nvSpPr>
          <p:cNvPr id="16" name="Rectangle 15"/>
          <p:cNvSpPr/>
          <p:nvPr userDrawn="1"/>
        </p:nvSpPr>
        <p:spPr>
          <a:xfrm>
            <a:off x="0" y="0"/>
            <a:ext cx="12188825" cy="1188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8189"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0"/>
          </p:nvPr>
        </p:nvSpPr>
        <p:spPr>
          <a:xfrm>
            <a:off x="507868"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3" name="Content Placeholder 10"/>
          <p:cNvSpPr>
            <a:spLocks noGrp="1"/>
          </p:cNvSpPr>
          <p:nvPr>
            <p:ph sz="quarter" idx="11"/>
          </p:nvPr>
        </p:nvSpPr>
        <p:spPr>
          <a:xfrm>
            <a:off x="6338189"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4" name="Freeform 13"/>
          <p:cNvSpPr/>
          <p:nvPr userDrawn="1"/>
        </p:nvSpPr>
        <p:spPr>
          <a:xfrm>
            <a:off x="611557"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15" name="Freeform 14"/>
          <p:cNvSpPr/>
          <p:nvPr userDrawn="1"/>
        </p:nvSpPr>
        <p:spPr>
          <a:xfrm>
            <a:off x="6399133"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Tree>
    <p:extLst>
      <p:ext uri="{BB962C8B-B14F-4D97-AF65-F5344CB8AC3E}">
        <p14:creationId xmlns:p14="http://schemas.microsoft.com/office/powerpoint/2010/main" val="13636463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Gray">
    <p:spTree>
      <p:nvGrpSpPr>
        <p:cNvPr id="1" name=""/>
        <p:cNvGrpSpPr/>
        <p:nvPr/>
      </p:nvGrpSpPr>
      <p:grpSpPr>
        <a:xfrm>
          <a:off x="0" y="0"/>
          <a:ext cx="0" cy="0"/>
          <a:chOff x="0" y="0"/>
          <a:chExt cx="0" cy="0"/>
        </a:xfrm>
      </p:grpSpPr>
      <p:sp>
        <p:nvSpPr>
          <p:cNvPr id="7" name="Rectangle 6"/>
          <p:cNvSpPr/>
          <p:nvPr userDrawn="1"/>
        </p:nvSpPr>
        <p:spPr>
          <a:xfrm>
            <a:off x="0" y="0"/>
            <a:ext cx="12188825"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6654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sp>
        <p:nvSpPr>
          <p:cNvPr id="16" name="Rectangle 15"/>
          <p:cNvSpPr/>
          <p:nvPr userDrawn="1"/>
        </p:nvSpPr>
        <p:spPr>
          <a:xfrm>
            <a:off x="0" y="0"/>
            <a:ext cx="12188825"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8189"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0"/>
          </p:nvPr>
        </p:nvSpPr>
        <p:spPr>
          <a:xfrm>
            <a:off x="507868"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3" name="Content Placeholder 10"/>
          <p:cNvSpPr>
            <a:spLocks noGrp="1"/>
          </p:cNvSpPr>
          <p:nvPr>
            <p:ph sz="quarter" idx="11"/>
          </p:nvPr>
        </p:nvSpPr>
        <p:spPr>
          <a:xfrm>
            <a:off x="6338189"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4" name="Freeform 13"/>
          <p:cNvSpPr/>
          <p:nvPr userDrawn="1"/>
        </p:nvSpPr>
        <p:spPr>
          <a:xfrm>
            <a:off x="611557"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15" name="Freeform 14"/>
          <p:cNvSpPr/>
          <p:nvPr userDrawn="1"/>
        </p:nvSpPr>
        <p:spPr>
          <a:xfrm>
            <a:off x="6399133"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Tree>
    <p:extLst>
      <p:ext uri="{BB962C8B-B14F-4D97-AF65-F5344CB8AC3E}">
        <p14:creationId xmlns:p14="http://schemas.microsoft.com/office/powerpoint/2010/main" val="2855447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93800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8301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spTree>
      <p:nvGrpSpPr>
        <p:cNvPr id="1" name=""/>
        <p:cNvGrpSpPr/>
        <p:nvPr/>
      </p:nvGrpSpPr>
      <p:grpSpPr>
        <a:xfrm>
          <a:off x="0" y="0"/>
          <a:ext cx="0" cy="0"/>
          <a:chOff x="0" y="0"/>
          <a:chExt cx="0" cy="0"/>
        </a:xfrm>
      </p:grpSpPr>
      <p:sp>
        <p:nvSpPr>
          <p:cNvPr id="12" name="Rectangle 11"/>
          <p:cNvSpPr/>
          <p:nvPr userDrawn="1"/>
        </p:nvSpPr>
        <p:spPr>
          <a:xfrm>
            <a:off x="2116" y="0"/>
            <a:ext cx="121867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2" name="Title 1"/>
          <p:cNvSpPr>
            <a:spLocks noGrp="1"/>
          </p:cNvSpPr>
          <p:nvPr>
            <p:ph type="title" hasCustomPrompt="1"/>
          </p:nvPr>
        </p:nvSpPr>
        <p:spPr>
          <a:xfrm>
            <a:off x="783915" y="690578"/>
            <a:ext cx="10360501" cy="5223662"/>
          </a:xfrm>
        </p:spPr>
        <p:txBody>
          <a:bodyPr anchor="t">
            <a:noAutofit/>
          </a:bodyPr>
          <a:lstStyle>
            <a:lvl1pPr algn="l">
              <a:defRPr sz="6100" b="0" cap="none"/>
            </a:lvl1pPr>
          </a:lstStyle>
          <a:p>
            <a:r>
              <a:rPr lang="en-US" dirty="0" smtClean="0"/>
              <a:t>Click to edit master title style</a:t>
            </a:r>
            <a:endParaRPr lang="en-US" dirty="0"/>
          </a:p>
        </p:txBody>
      </p:sp>
      <p:sp>
        <p:nvSpPr>
          <p:cNvPr id="18" name="Freeform 17"/>
          <p:cNvSpPr/>
          <p:nvPr userDrawn="1"/>
        </p:nvSpPr>
        <p:spPr>
          <a:xfrm>
            <a:off x="609441" y="6165908"/>
            <a:ext cx="10969943" cy="0"/>
          </a:xfrm>
          <a:custGeom>
            <a:avLst/>
            <a:gdLst>
              <a:gd name="connsiteX0" fmla="*/ 0 w 8246378"/>
              <a:gd name="connsiteY0" fmla="*/ 0 h 0"/>
              <a:gd name="connsiteX1" fmla="*/ 8246378 w 8246378"/>
              <a:gd name="connsiteY1" fmla="*/ 0 h 0"/>
            </a:gdLst>
            <a:ahLst/>
            <a:cxnLst>
              <a:cxn ang="0">
                <a:pos x="connsiteX0" y="connsiteY0"/>
              </a:cxn>
              <a:cxn ang="0">
                <a:pos x="connsiteX1" y="connsiteY1"/>
              </a:cxn>
            </a:cxnLst>
            <a:rect l="l" t="t" r="r" b="b"/>
            <a:pathLst>
              <a:path w="8246378">
                <a:moveTo>
                  <a:pt x="0" y="0"/>
                </a:moveTo>
                <a:lnTo>
                  <a:pt x="8246378"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solidFill>
                <a:schemeClr val="bg1"/>
              </a:solidFill>
              <a:latin typeface="+mn-lt"/>
            </a:endParaRPr>
          </a:p>
        </p:txBody>
      </p:sp>
      <p:sp>
        <p:nvSpPr>
          <p:cNvPr id="19" name="TextBox 18"/>
          <p:cNvSpPr txBox="1"/>
          <p:nvPr userDrawn="1"/>
        </p:nvSpPr>
        <p:spPr>
          <a:xfrm>
            <a:off x="486536" y="6419758"/>
            <a:ext cx="361123" cy="231537"/>
          </a:xfrm>
          <a:prstGeom prst="rect">
            <a:avLst/>
          </a:prstGeom>
          <a:noFill/>
        </p:spPr>
        <p:txBody>
          <a:bodyPr wrap="none" lIns="107378" tIns="53689" rIns="107378" bIns="53689" rtlCol="0" anchor="ctr">
            <a:spAutoFit/>
          </a:bodyPr>
          <a:lstStyle/>
          <a:p>
            <a:pPr algn="r"/>
            <a:fld id="{2F629B19-81E2-4C65-96A1-EE892C5D1880}" type="slidenum">
              <a:rPr lang="en-US" sz="800" b="0" smtClean="0">
                <a:solidFill>
                  <a:schemeClr val="bg1"/>
                </a:solidFill>
                <a:latin typeface="+mn-lt"/>
              </a:rPr>
              <a:pPr algn="r"/>
              <a:t>‹#›</a:t>
            </a:fld>
            <a:endParaRPr lang="en-US" sz="800" b="0" dirty="0">
              <a:solidFill>
                <a:schemeClr val="bg1"/>
              </a:solidFill>
              <a:latin typeface="+mn-lt"/>
            </a:endParaRPr>
          </a:p>
        </p:txBody>
      </p:sp>
      <p:sp>
        <p:nvSpPr>
          <p:cNvPr id="20" name="TextBox 19"/>
          <p:cNvSpPr txBox="1"/>
          <p:nvPr userDrawn="1"/>
        </p:nvSpPr>
        <p:spPr>
          <a:xfrm>
            <a:off x="881543" y="6474382"/>
            <a:ext cx="2388932" cy="122290"/>
          </a:xfrm>
          <a:prstGeom prst="rect">
            <a:avLst/>
          </a:prstGeom>
        </p:spPr>
        <p:txBody>
          <a:bodyPr vert="horz" wrap="square" lIns="0" tIns="0" rIns="0" bIns="0" rtlCol="0" anchor="ctr">
            <a:spAutoFit/>
          </a:bodyPr>
          <a:lstStyle/>
          <a:p>
            <a:pPr>
              <a:defRPr/>
            </a:pPr>
            <a:r>
              <a:rPr lang="en-GB" sz="800" b="0" baseline="0" dirty="0" smtClean="0">
                <a:solidFill>
                  <a:schemeClr val="bg1"/>
                </a:solidFill>
                <a:latin typeface="+mn-lt"/>
              </a:rPr>
              <a:t>Why Dell Servers</a:t>
            </a:r>
            <a:endParaRPr lang="en-US" sz="800" b="0" dirty="0" smtClean="0">
              <a:solidFill>
                <a:schemeClr val="bg1"/>
              </a:solidFill>
              <a:latin typeface="+mn-lt"/>
            </a:endParaRPr>
          </a:p>
        </p:txBody>
      </p:sp>
      <p:sp>
        <p:nvSpPr>
          <p:cNvPr id="22" name="TextBox 21"/>
          <p:cNvSpPr txBox="1"/>
          <p:nvPr userDrawn="1"/>
        </p:nvSpPr>
        <p:spPr>
          <a:xfrm>
            <a:off x="4418054" y="6474382"/>
            <a:ext cx="3352719" cy="122290"/>
          </a:xfrm>
          <a:prstGeom prst="rect">
            <a:avLst/>
          </a:prstGeom>
        </p:spPr>
        <p:txBody>
          <a:bodyPr vert="horz" wrap="square" lIns="0" tIns="0" rIns="0" bIns="0" rtlCol="0" anchor="ctr">
            <a:spAutoFit/>
          </a:bodyPr>
          <a:lstStyle/>
          <a:p>
            <a:pPr algn="ctr">
              <a:defRPr/>
            </a:pPr>
            <a:r>
              <a:rPr lang="en-GB" sz="800" b="0" kern="1200" baseline="0" dirty="0" smtClean="0">
                <a:solidFill>
                  <a:schemeClr val="bg1"/>
                </a:solidFill>
                <a:latin typeface="+mn-lt"/>
                <a:ea typeface="+mn-ea"/>
                <a:cs typeface="+mn-cs"/>
              </a:rPr>
              <a:t>Confidential Material © 2014 Dell Inc. All Rights Reserved</a:t>
            </a:r>
            <a:endParaRPr lang="en-US" sz="800" b="0" kern="1200" baseline="0" dirty="0" smtClean="0">
              <a:solidFill>
                <a:schemeClr val="bg1"/>
              </a:solidFill>
              <a:latin typeface="+mn-lt"/>
              <a:ea typeface="+mn-ea"/>
              <a:cs typeface="+mn-cs"/>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622" y="6352785"/>
            <a:ext cx="375041" cy="363321"/>
          </a:xfrm>
          <a:prstGeom prst="rect">
            <a:avLst/>
          </a:prstGeom>
        </p:spPr>
      </p:pic>
    </p:spTree>
    <p:extLst>
      <p:ext uri="{BB962C8B-B14F-4D97-AF65-F5344CB8AC3E}">
        <p14:creationId xmlns:p14="http://schemas.microsoft.com/office/powerpoint/2010/main" val="2810441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spTree>
      <p:nvGrpSpPr>
        <p:cNvPr id="1" name=""/>
        <p:cNvGrpSpPr/>
        <p:nvPr/>
      </p:nvGrpSpPr>
      <p:grpSpPr>
        <a:xfrm>
          <a:off x="0" y="0"/>
          <a:ext cx="0" cy="0"/>
          <a:chOff x="0" y="0"/>
          <a:chExt cx="0" cy="0"/>
        </a:xfrm>
      </p:grpSpPr>
      <p:sp>
        <p:nvSpPr>
          <p:cNvPr id="12" name="Rectangle 11"/>
          <p:cNvSpPr/>
          <p:nvPr userDrawn="1"/>
        </p:nvSpPr>
        <p:spPr>
          <a:xfrm>
            <a:off x="2116" y="0"/>
            <a:ext cx="1218670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2" name="Title 1"/>
          <p:cNvSpPr>
            <a:spLocks noGrp="1"/>
          </p:cNvSpPr>
          <p:nvPr>
            <p:ph type="title" hasCustomPrompt="1"/>
          </p:nvPr>
        </p:nvSpPr>
        <p:spPr>
          <a:xfrm>
            <a:off x="783915" y="690578"/>
            <a:ext cx="10360501" cy="5223662"/>
          </a:xfrm>
        </p:spPr>
        <p:txBody>
          <a:bodyPr anchor="t">
            <a:noAutofit/>
          </a:bodyPr>
          <a:lstStyle>
            <a:lvl1pPr algn="l">
              <a:defRPr sz="6100" b="0" cap="none"/>
            </a:lvl1pPr>
          </a:lstStyle>
          <a:p>
            <a:r>
              <a:rPr lang="en-US" dirty="0" smtClean="0"/>
              <a:t>Click to edit master title style</a:t>
            </a:r>
            <a:endParaRPr lang="en-US" dirty="0"/>
          </a:p>
        </p:txBody>
      </p:sp>
      <p:sp>
        <p:nvSpPr>
          <p:cNvPr id="9" name="Freeform 8"/>
          <p:cNvSpPr/>
          <p:nvPr userDrawn="1"/>
        </p:nvSpPr>
        <p:spPr>
          <a:xfrm>
            <a:off x="609441" y="6165908"/>
            <a:ext cx="10969943" cy="0"/>
          </a:xfrm>
          <a:custGeom>
            <a:avLst/>
            <a:gdLst>
              <a:gd name="connsiteX0" fmla="*/ 0 w 8246378"/>
              <a:gd name="connsiteY0" fmla="*/ 0 h 0"/>
              <a:gd name="connsiteX1" fmla="*/ 8246378 w 8246378"/>
              <a:gd name="connsiteY1" fmla="*/ 0 h 0"/>
            </a:gdLst>
            <a:ahLst/>
            <a:cxnLst>
              <a:cxn ang="0">
                <a:pos x="connsiteX0" y="connsiteY0"/>
              </a:cxn>
              <a:cxn ang="0">
                <a:pos x="connsiteX1" y="connsiteY1"/>
              </a:cxn>
            </a:cxnLst>
            <a:rect l="l" t="t" r="r" b="b"/>
            <a:pathLst>
              <a:path w="8246378">
                <a:moveTo>
                  <a:pt x="0" y="0"/>
                </a:moveTo>
                <a:lnTo>
                  <a:pt x="8246378"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solidFill>
                <a:schemeClr val="bg1"/>
              </a:solidFill>
              <a:latin typeface="+mn-lt"/>
            </a:endParaRPr>
          </a:p>
        </p:txBody>
      </p:sp>
      <p:sp>
        <p:nvSpPr>
          <p:cNvPr id="10" name="TextBox 9"/>
          <p:cNvSpPr txBox="1"/>
          <p:nvPr userDrawn="1"/>
        </p:nvSpPr>
        <p:spPr>
          <a:xfrm>
            <a:off x="486536" y="6419758"/>
            <a:ext cx="361123" cy="231537"/>
          </a:xfrm>
          <a:prstGeom prst="rect">
            <a:avLst/>
          </a:prstGeom>
          <a:noFill/>
        </p:spPr>
        <p:txBody>
          <a:bodyPr wrap="none" lIns="107378" tIns="53689" rIns="107378" bIns="53689" rtlCol="0" anchor="ctr">
            <a:spAutoFit/>
          </a:bodyPr>
          <a:lstStyle/>
          <a:p>
            <a:pPr algn="r"/>
            <a:fld id="{2F629B19-81E2-4C65-96A1-EE892C5D1880}" type="slidenum">
              <a:rPr lang="en-US" sz="800" b="0" smtClean="0">
                <a:solidFill>
                  <a:schemeClr val="bg1"/>
                </a:solidFill>
                <a:latin typeface="+mn-lt"/>
              </a:rPr>
              <a:pPr algn="r"/>
              <a:t>‹#›</a:t>
            </a:fld>
            <a:endParaRPr lang="en-US" sz="800" b="0" dirty="0">
              <a:solidFill>
                <a:schemeClr val="bg1"/>
              </a:solidFill>
              <a:latin typeface="+mn-lt"/>
            </a:endParaRPr>
          </a:p>
        </p:txBody>
      </p:sp>
      <p:sp>
        <p:nvSpPr>
          <p:cNvPr id="11" name="TextBox 10"/>
          <p:cNvSpPr txBox="1"/>
          <p:nvPr userDrawn="1"/>
        </p:nvSpPr>
        <p:spPr>
          <a:xfrm>
            <a:off x="881543" y="6474382"/>
            <a:ext cx="2388932" cy="122290"/>
          </a:xfrm>
          <a:prstGeom prst="rect">
            <a:avLst/>
          </a:prstGeom>
        </p:spPr>
        <p:txBody>
          <a:bodyPr vert="horz" wrap="square" lIns="0" tIns="0" rIns="0" bIns="0" rtlCol="0" anchor="ctr">
            <a:spAutoFit/>
          </a:bodyPr>
          <a:lstStyle/>
          <a:p>
            <a:pPr>
              <a:defRPr/>
            </a:pPr>
            <a:r>
              <a:rPr lang="en-GB" sz="800" b="0" baseline="0" dirty="0" smtClean="0">
                <a:solidFill>
                  <a:schemeClr val="bg1"/>
                </a:solidFill>
                <a:latin typeface="+mn-lt"/>
              </a:rPr>
              <a:t>Why Dell Servers</a:t>
            </a:r>
            <a:endParaRPr lang="en-US" sz="800" b="0" dirty="0" smtClean="0">
              <a:solidFill>
                <a:schemeClr val="bg1"/>
              </a:solidFill>
              <a:latin typeface="+mn-lt"/>
            </a:endParaRPr>
          </a:p>
        </p:txBody>
      </p:sp>
      <p:sp>
        <p:nvSpPr>
          <p:cNvPr id="17" name="TextBox 16"/>
          <p:cNvSpPr txBox="1"/>
          <p:nvPr userDrawn="1"/>
        </p:nvSpPr>
        <p:spPr>
          <a:xfrm>
            <a:off x="4418054" y="6474382"/>
            <a:ext cx="3352719" cy="122290"/>
          </a:xfrm>
          <a:prstGeom prst="rect">
            <a:avLst/>
          </a:prstGeom>
        </p:spPr>
        <p:txBody>
          <a:bodyPr vert="horz" wrap="square" lIns="0" tIns="0" rIns="0" bIns="0" rtlCol="0" anchor="ctr">
            <a:spAutoFit/>
          </a:bodyPr>
          <a:lstStyle/>
          <a:p>
            <a:pPr algn="ctr">
              <a:defRPr/>
            </a:pPr>
            <a:r>
              <a:rPr lang="en-GB" sz="800" b="0" kern="1200" baseline="0" dirty="0" smtClean="0">
                <a:solidFill>
                  <a:schemeClr val="bg1"/>
                </a:solidFill>
                <a:latin typeface="+mn-lt"/>
                <a:ea typeface="+mn-ea"/>
                <a:cs typeface="+mn-cs"/>
              </a:rPr>
              <a:t>Confidential Material © 2014 Dell Inc. All Rights Reserved</a:t>
            </a:r>
            <a:endParaRPr lang="en-US" sz="800" b="0" kern="1200" baseline="0" dirty="0" smtClean="0">
              <a:solidFill>
                <a:schemeClr val="bg1"/>
              </a:solidFill>
              <a:latin typeface="+mn-lt"/>
              <a:ea typeface="+mn-ea"/>
              <a:cs typeface="+mn-cs"/>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622" y="6352785"/>
            <a:ext cx="375041" cy="363321"/>
          </a:xfrm>
          <a:prstGeom prst="rect">
            <a:avLst/>
          </a:prstGeom>
        </p:spPr>
      </p:pic>
    </p:spTree>
    <p:extLst>
      <p:ext uri="{BB962C8B-B14F-4D97-AF65-F5344CB8AC3E}">
        <p14:creationId xmlns:p14="http://schemas.microsoft.com/office/powerpoint/2010/main" val="16478774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Dk Red">
    <p:spTree>
      <p:nvGrpSpPr>
        <p:cNvPr id="1" name=""/>
        <p:cNvGrpSpPr/>
        <p:nvPr/>
      </p:nvGrpSpPr>
      <p:grpSpPr>
        <a:xfrm>
          <a:off x="0" y="0"/>
          <a:ext cx="0" cy="0"/>
          <a:chOff x="0" y="0"/>
          <a:chExt cx="0" cy="0"/>
        </a:xfrm>
      </p:grpSpPr>
      <p:sp>
        <p:nvSpPr>
          <p:cNvPr id="12" name="Rectangle 11"/>
          <p:cNvSpPr/>
          <p:nvPr userDrawn="1"/>
        </p:nvSpPr>
        <p:spPr>
          <a:xfrm>
            <a:off x="2116" y="0"/>
            <a:ext cx="121867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2" name="Title 1"/>
          <p:cNvSpPr>
            <a:spLocks noGrp="1"/>
          </p:cNvSpPr>
          <p:nvPr>
            <p:ph type="title" hasCustomPrompt="1"/>
          </p:nvPr>
        </p:nvSpPr>
        <p:spPr>
          <a:xfrm>
            <a:off x="783915" y="690578"/>
            <a:ext cx="10360501" cy="5223662"/>
          </a:xfrm>
        </p:spPr>
        <p:txBody>
          <a:bodyPr anchor="t">
            <a:noAutofit/>
          </a:bodyPr>
          <a:lstStyle>
            <a:lvl1pPr algn="l">
              <a:defRPr sz="6100" b="0" cap="none"/>
            </a:lvl1pPr>
          </a:lstStyle>
          <a:p>
            <a:r>
              <a:rPr lang="en-US" dirty="0" smtClean="0"/>
              <a:t>Click to edit master title style</a:t>
            </a:r>
            <a:endParaRPr lang="en-US" dirty="0"/>
          </a:p>
        </p:txBody>
      </p:sp>
      <p:sp>
        <p:nvSpPr>
          <p:cNvPr id="9" name="Freeform 8"/>
          <p:cNvSpPr/>
          <p:nvPr userDrawn="1"/>
        </p:nvSpPr>
        <p:spPr>
          <a:xfrm>
            <a:off x="609441" y="6165908"/>
            <a:ext cx="10969943" cy="0"/>
          </a:xfrm>
          <a:custGeom>
            <a:avLst/>
            <a:gdLst>
              <a:gd name="connsiteX0" fmla="*/ 0 w 8246378"/>
              <a:gd name="connsiteY0" fmla="*/ 0 h 0"/>
              <a:gd name="connsiteX1" fmla="*/ 8246378 w 8246378"/>
              <a:gd name="connsiteY1" fmla="*/ 0 h 0"/>
            </a:gdLst>
            <a:ahLst/>
            <a:cxnLst>
              <a:cxn ang="0">
                <a:pos x="connsiteX0" y="connsiteY0"/>
              </a:cxn>
              <a:cxn ang="0">
                <a:pos x="connsiteX1" y="connsiteY1"/>
              </a:cxn>
            </a:cxnLst>
            <a:rect l="l" t="t" r="r" b="b"/>
            <a:pathLst>
              <a:path w="8246378">
                <a:moveTo>
                  <a:pt x="0" y="0"/>
                </a:moveTo>
                <a:lnTo>
                  <a:pt x="8246378"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solidFill>
                <a:schemeClr val="bg1"/>
              </a:solidFill>
              <a:latin typeface="+mn-lt"/>
            </a:endParaRPr>
          </a:p>
        </p:txBody>
      </p:sp>
      <p:sp>
        <p:nvSpPr>
          <p:cNvPr id="10" name="TextBox 9"/>
          <p:cNvSpPr txBox="1"/>
          <p:nvPr userDrawn="1"/>
        </p:nvSpPr>
        <p:spPr>
          <a:xfrm>
            <a:off x="486536" y="6419758"/>
            <a:ext cx="361123" cy="231537"/>
          </a:xfrm>
          <a:prstGeom prst="rect">
            <a:avLst/>
          </a:prstGeom>
          <a:noFill/>
        </p:spPr>
        <p:txBody>
          <a:bodyPr wrap="none" lIns="107378" tIns="53689" rIns="107378" bIns="53689" rtlCol="0" anchor="ctr">
            <a:spAutoFit/>
          </a:bodyPr>
          <a:lstStyle/>
          <a:p>
            <a:pPr algn="r"/>
            <a:fld id="{2F629B19-81E2-4C65-96A1-EE892C5D1880}" type="slidenum">
              <a:rPr lang="en-US" sz="800" b="0" smtClean="0">
                <a:solidFill>
                  <a:schemeClr val="bg1"/>
                </a:solidFill>
                <a:latin typeface="+mn-lt"/>
              </a:rPr>
              <a:pPr algn="r"/>
              <a:t>‹#›</a:t>
            </a:fld>
            <a:endParaRPr lang="en-US" sz="800" b="0" dirty="0">
              <a:solidFill>
                <a:schemeClr val="bg1"/>
              </a:solidFill>
              <a:latin typeface="+mn-lt"/>
            </a:endParaRPr>
          </a:p>
        </p:txBody>
      </p:sp>
      <p:sp>
        <p:nvSpPr>
          <p:cNvPr id="11" name="TextBox 10"/>
          <p:cNvSpPr txBox="1"/>
          <p:nvPr userDrawn="1"/>
        </p:nvSpPr>
        <p:spPr>
          <a:xfrm>
            <a:off x="881543" y="6474382"/>
            <a:ext cx="2388932" cy="122290"/>
          </a:xfrm>
          <a:prstGeom prst="rect">
            <a:avLst/>
          </a:prstGeom>
        </p:spPr>
        <p:txBody>
          <a:bodyPr vert="horz" wrap="square" lIns="0" tIns="0" rIns="0" bIns="0" rtlCol="0" anchor="ctr">
            <a:spAutoFit/>
          </a:bodyPr>
          <a:lstStyle/>
          <a:p>
            <a:pPr>
              <a:defRPr/>
            </a:pPr>
            <a:r>
              <a:rPr lang="en-GB" sz="800" b="0" baseline="0" dirty="0" smtClean="0">
                <a:solidFill>
                  <a:schemeClr val="bg1"/>
                </a:solidFill>
                <a:latin typeface="+mn-lt"/>
              </a:rPr>
              <a:t>Why Dell Servers</a:t>
            </a:r>
            <a:endParaRPr lang="en-US" sz="800" b="0" dirty="0" smtClean="0">
              <a:solidFill>
                <a:schemeClr val="bg1"/>
              </a:solidFill>
              <a:latin typeface="+mn-lt"/>
            </a:endParaRPr>
          </a:p>
        </p:txBody>
      </p:sp>
      <p:sp>
        <p:nvSpPr>
          <p:cNvPr id="17" name="TextBox 16"/>
          <p:cNvSpPr txBox="1"/>
          <p:nvPr userDrawn="1"/>
        </p:nvSpPr>
        <p:spPr>
          <a:xfrm>
            <a:off x="4418054" y="6474382"/>
            <a:ext cx="3352719" cy="122290"/>
          </a:xfrm>
          <a:prstGeom prst="rect">
            <a:avLst/>
          </a:prstGeom>
        </p:spPr>
        <p:txBody>
          <a:bodyPr vert="horz" wrap="square" lIns="0" tIns="0" rIns="0" bIns="0" rtlCol="0" anchor="ctr">
            <a:spAutoFit/>
          </a:bodyPr>
          <a:lstStyle/>
          <a:p>
            <a:pPr algn="ctr">
              <a:defRPr/>
            </a:pPr>
            <a:r>
              <a:rPr lang="en-GB" sz="800" b="0" kern="1200" baseline="0" dirty="0" smtClean="0">
                <a:solidFill>
                  <a:schemeClr val="bg1"/>
                </a:solidFill>
                <a:latin typeface="+mn-lt"/>
                <a:ea typeface="+mn-ea"/>
                <a:cs typeface="+mn-cs"/>
              </a:rPr>
              <a:t>Confidential Material © 2014 Dell Inc. All Rights Reserved</a:t>
            </a:r>
            <a:endParaRPr lang="en-US" sz="800" b="0" kern="1200" baseline="0" dirty="0" smtClean="0">
              <a:solidFill>
                <a:schemeClr val="bg1"/>
              </a:solidFill>
              <a:latin typeface="+mn-lt"/>
              <a:ea typeface="+mn-ea"/>
              <a:cs typeface="+mn-cs"/>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622" y="6352785"/>
            <a:ext cx="375041" cy="363321"/>
          </a:xfrm>
          <a:prstGeom prst="rect">
            <a:avLst/>
          </a:prstGeom>
        </p:spPr>
      </p:pic>
    </p:spTree>
    <p:extLst>
      <p:ext uri="{BB962C8B-B14F-4D97-AF65-F5344CB8AC3E}">
        <p14:creationId xmlns:p14="http://schemas.microsoft.com/office/powerpoint/2010/main" val="7383783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spTree>
      <p:nvGrpSpPr>
        <p:cNvPr id="1" name=""/>
        <p:cNvGrpSpPr/>
        <p:nvPr/>
      </p:nvGrpSpPr>
      <p:grpSpPr>
        <a:xfrm>
          <a:off x="0" y="0"/>
          <a:ext cx="0" cy="0"/>
          <a:chOff x="0" y="0"/>
          <a:chExt cx="0" cy="0"/>
        </a:xfrm>
      </p:grpSpPr>
      <p:sp>
        <p:nvSpPr>
          <p:cNvPr id="12" name="Rectangle 11"/>
          <p:cNvSpPr/>
          <p:nvPr userDrawn="1"/>
        </p:nvSpPr>
        <p:spPr>
          <a:xfrm>
            <a:off x="2116" y="0"/>
            <a:ext cx="1218670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2" name="Title 1"/>
          <p:cNvSpPr>
            <a:spLocks noGrp="1"/>
          </p:cNvSpPr>
          <p:nvPr>
            <p:ph type="title" hasCustomPrompt="1"/>
          </p:nvPr>
        </p:nvSpPr>
        <p:spPr>
          <a:xfrm>
            <a:off x="783915" y="690578"/>
            <a:ext cx="10360501" cy="5223662"/>
          </a:xfrm>
        </p:spPr>
        <p:txBody>
          <a:bodyPr anchor="t">
            <a:noAutofit/>
          </a:bodyPr>
          <a:lstStyle>
            <a:lvl1pPr algn="l">
              <a:defRPr sz="6100" b="0" cap="none"/>
            </a:lvl1pPr>
          </a:lstStyle>
          <a:p>
            <a:r>
              <a:rPr lang="en-US" dirty="0" smtClean="0"/>
              <a:t>Click to edit master title style</a:t>
            </a:r>
            <a:endParaRPr lang="en-US" dirty="0"/>
          </a:p>
        </p:txBody>
      </p:sp>
      <p:sp>
        <p:nvSpPr>
          <p:cNvPr id="9" name="Freeform 8"/>
          <p:cNvSpPr/>
          <p:nvPr userDrawn="1"/>
        </p:nvSpPr>
        <p:spPr>
          <a:xfrm>
            <a:off x="609441" y="6165908"/>
            <a:ext cx="10969943" cy="0"/>
          </a:xfrm>
          <a:custGeom>
            <a:avLst/>
            <a:gdLst>
              <a:gd name="connsiteX0" fmla="*/ 0 w 8246378"/>
              <a:gd name="connsiteY0" fmla="*/ 0 h 0"/>
              <a:gd name="connsiteX1" fmla="*/ 8246378 w 8246378"/>
              <a:gd name="connsiteY1" fmla="*/ 0 h 0"/>
            </a:gdLst>
            <a:ahLst/>
            <a:cxnLst>
              <a:cxn ang="0">
                <a:pos x="connsiteX0" y="connsiteY0"/>
              </a:cxn>
              <a:cxn ang="0">
                <a:pos x="connsiteX1" y="connsiteY1"/>
              </a:cxn>
            </a:cxnLst>
            <a:rect l="l" t="t" r="r" b="b"/>
            <a:pathLst>
              <a:path w="8246378">
                <a:moveTo>
                  <a:pt x="0" y="0"/>
                </a:moveTo>
                <a:lnTo>
                  <a:pt x="8246378"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solidFill>
                <a:schemeClr val="bg1"/>
              </a:solidFill>
              <a:latin typeface="+mn-lt"/>
            </a:endParaRPr>
          </a:p>
        </p:txBody>
      </p:sp>
      <p:sp>
        <p:nvSpPr>
          <p:cNvPr id="10" name="TextBox 9"/>
          <p:cNvSpPr txBox="1"/>
          <p:nvPr userDrawn="1"/>
        </p:nvSpPr>
        <p:spPr>
          <a:xfrm>
            <a:off x="486536" y="6419758"/>
            <a:ext cx="361123" cy="231537"/>
          </a:xfrm>
          <a:prstGeom prst="rect">
            <a:avLst/>
          </a:prstGeom>
          <a:noFill/>
        </p:spPr>
        <p:txBody>
          <a:bodyPr wrap="none" lIns="107378" tIns="53689" rIns="107378" bIns="53689" rtlCol="0" anchor="ctr">
            <a:spAutoFit/>
          </a:bodyPr>
          <a:lstStyle/>
          <a:p>
            <a:pPr algn="r"/>
            <a:fld id="{2F629B19-81E2-4C65-96A1-EE892C5D1880}" type="slidenum">
              <a:rPr lang="en-US" sz="800" b="0" smtClean="0">
                <a:solidFill>
                  <a:schemeClr val="bg1"/>
                </a:solidFill>
                <a:latin typeface="+mn-lt"/>
              </a:rPr>
              <a:pPr algn="r"/>
              <a:t>‹#›</a:t>
            </a:fld>
            <a:endParaRPr lang="en-US" sz="800" b="0" dirty="0">
              <a:solidFill>
                <a:schemeClr val="bg1"/>
              </a:solidFill>
              <a:latin typeface="+mn-lt"/>
            </a:endParaRPr>
          </a:p>
        </p:txBody>
      </p:sp>
      <p:sp>
        <p:nvSpPr>
          <p:cNvPr id="11" name="TextBox 10"/>
          <p:cNvSpPr txBox="1"/>
          <p:nvPr userDrawn="1"/>
        </p:nvSpPr>
        <p:spPr>
          <a:xfrm>
            <a:off x="881543" y="6474382"/>
            <a:ext cx="2388932" cy="122290"/>
          </a:xfrm>
          <a:prstGeom prst="rect">
            <a:avLst/>
          </a:prstGeom>
        </p:spPr>
        <p:txBody>
          <a:bodyPr vert="horz" wrap="square" lIns="0" tIns="0" rIns="0" bIns="0" rtlCol="0" anchor="ctr">
            <a:spAutoFit/>
          </a:bodyPr>
          <a:lstStyle/>
          <a:p>
            <a:pPr>
              <a:defRPr/>
            </a:pPr>
            <a:r>
              <a:rPr lang="en-GB" sz="800" b="0" baseline="0" dirty="0" smtClean="0">
                <a:solidFill>
                  <a:schemeClr val="bg1"/>
                </a:solidFill>
                <a:latin typeface="+mn-lt"/>
              </a:rPr>
              <a:t>Why Dell Servers</a:t>
            </a:r>
            <a:endParaRPr lang="en-US" sz="800" b="0" dirty="0" smtClean="0">
              <a:solidFill>
                <a:schemeClr val="bg1"/>
              </a:solidFill>
              <a:latin typeface="+mn-lt"/>
            </a:endParaRPr>
          </a:p>
        </p:txBody>
      </p:sp>
      <p:sp>
        <p:nvSpPr>
          <p:cNvPr id="17" name="TextBox 16"/>
          <p:cNvSpPr txBox="1"/>
          <p:nvPr userDrawn="1"/>
        </p:nvSpPr>
        <p:spPr>
          <a:xfrm>
            <a:off x="4418054" y="6474382"/>
            <a:ext cx="3352719" cy="122290"/>
          </a:xfrm>
          <a:prstGeom prst="rect">
            <a:avLst/>
          </a:prstGeom>
        </p:spPr>
        <p:txBody>
          <a:bodyPr vert="horz" wrap="square" lIns="0" tIns="0" rIns="0" bIns="0" rtlCol="0" anchor="ctr">
            <a:spAutoFit/>
          </a:bodyPr>
          <a:lstStyle/>
          <a:p>
            <a:pPr algn="ctr">
              <a:defRPr/>
            </a:pPr>
            <a:r>
              <a:rPr lang="en-GB" sz="800" b="0" kern="1200" baseline="0" dirty="0" smtClean="0">
                <a:solidFill>
                  <a:schemeClr val="bg1"/>
                </a:solidFill>
                <a:latin typeface="+mn-lt"/>
                <a:ea typeface="+mn-ea"/>
                <a:cs typeface="+mn-cs"/>
              </a:rPr>
              <a:t>Confidential Material © 2014 Dell Inc. All Rights Reserved</a:t>
            </a:r>
            <a:endParaRPr lang="en-US" sz="800" b="0" kern="1200" baseline="0" dirty="0" smtClean="0">
              <a:solidFill>
                <a:schemeClr val="bg1"/>
              </a:solidFill>
              <a:latin typeface="+mn-lt"/>
              <a:ea typeface="+mn-ea"/>
              <a:cs typeface="+mn-cs"/>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622" y="6352785"/>
            <a:ext cx="375041" cy="363321"/>
          </a:xfrm>
          <a:prstGeom prst="rect">
            <a:avLst/>
          </a:prstGeom>
        </p:spPr>
      </p:pic>
    </p:spTree>
    <p:extLst>
      <p:ext uri="{BB962C8B-B14F-4D97-AF65-F5344CB8AC3E}">
        <p14:creationId xmlns:p14="http://schemas.microsoft.com/office/powerpoint/2010/main" val="789161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Dk Red">
    <p:spTree>
      <p:nvGrpSpPr>
        <p:cNvPr id="1" name=""/>
        <p:cNvGrpSpPr/>
        <p:nvPr/>
      </p:nvGrpSpPr>
      <p:grpSpPr>
        <a:xfrm>
          <a:off x="0" y="0"/>
          <a:ext cx="0" cy="0"/>
          <a:chOff x="0" y="0"/>
          <a:chExt cx="0" cy="0"/>
        </a:xfrm>
      </p:grpSpPr>
      <p:sp>
        <p:nvSpPr>
          <p:cNvPr id="7" name="Rectangle 6"/>
          <p:cNvSpPr/>
          <p:nvPr userDrawn="1"/>
        </p:nvSpPr>
        <p:spPr>
          <a:xfrm>
            <a:off x="0" y="0"/>
            <a:ext cx="12188825" cy="1188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6310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spTree>
      <p:nvGrpSpPr>
        <p:cNvPr id="1" name=""/>
        <p:cNvGrpSpPr/>
        <p:nvPr/>
      </p:nvGrpSpPr>
      <p:grpSpPr>
        <a:xfrm>
          <a:off x="0" y="0"/>
          <a:ext cx="0" cy="0"/>
          <a:chOff x="0" y="0"/>
          <a:chExt cx="0" cy="0"/>
        </a:xfrm>
      </p:grpSpPr>
      <p:sp>
        <p:nvSpPr>
          <p:cNvPr id="12" name="Rectangle 11"/>
          <p:cNvSpPr/>
          <p:nvPr userDrawn="1"/>
        </p:nvSpPr>
        <p:spPr>
          <a:xfrm>
            <a:off x="2116" y="0"/>
            <a:ext cx="12186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2" name="Title 1"/>
          <p:cNvSpPr>
            <a:spLocks noGrp="1"/>
          </p:cNvSpPr>
          <p:nvPr>
            <p:ph type="title" hasCustomPrompt="1"/>
          </p:nvPr>
        </p:nvSpPr>
        <p:spPr>
          <a:xfrm>
            <a:off x="783915" y="690578"/>
            <a:ext cx="10360501" cy="5223662"/>
          </a:xfrm>
        </p:spPr>
        <p:txBody>
          <a:bodyPr anchor="t">
            <a:noAutofit/>
          </a:bodyPr>
          <a:lstStyle>
            <a:lvl1pPr algn="l">
              <a:defRPr sz="6100" b="0" cap="none"/>
            </a:lvl1pPr>
          </a:lstStyle>
          <a:p>
            <a:r>
              <a:rPr lang="en-US" dirty="0" smtClean="0"/>
              <a:t>Click to edit master title style</a:t>
            </a:r>
            <a:endParaRPr lang="en-US" dirty="0"/>
          </a:p>
        </p:txBody>
      </p:sp>
      <p:sp>
        <p:nvSpPr>
          <p:cNvPr id="9" name="Freeform 8"/>
          <p:cNvSpPr/>
          <p:nvPr userDrawn="1"/>
        </p:nvSpPr>
        <p:spPr>
          <a:xfrm>
            <a:off x="609441" y="6165908"/>
            <a:ext cx="10969943" cy="0"/>
          </a:xfrm>
          <a:custGeom>
            <a:avLst/>
            <a:gdLst>
              <a:gd name="connsiteX0" fmla="*/ 0 w 8246378"/>
              <a:gd name="connsiteY0" fmla="*/ 0 h 0"/>
              <a:gd name="connsiteX1" fmla="*/ 8246378 w 8246378"/>
              <a:gd name="connsiteY1" fmla="*/ 0 h 0"/>
            </a:gdLst>
            <a:ahLst/>
            <a:cxnLst>
              <a:cxn ang="0">
                <a:pos x="connsiteX0" y="connsiteY0"/>
              </a:cxn>
              <a:cxn ang="0">
                <a:pos x="connsiteX1" y="connsiteY1"/>
              </a:cxn>
            </a:cxnLst>
            <a:rect l="l" t="t" r="r" b="b"/>
            <a:pathLst>
              <a:path w="8246378">
                <a:moveTo>
                  <a:pt x="0" y="0"/>
                </a:moveTo>
                <a:lnTo>
                  <a:pt x="8246378"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solidFill>
                <a:schemeClr val="bg1"/>
              </a:solidFill>
              <a:latin typeface="+mn-lt"/>
            </a:endParaRPr>
          </a:p>
        </p:txBody>
      </p:sp>
      <p:sp>
        <p:nvSpPr>
          <p:cNvPr id="10" name="TextBox 9"/>
          <p:cNvSpPr txBox="1"/>
          <p:nvPr userDrawn="1"/>
        </p:nvSpPr>
        <p:spPr>
          <a:xfrm>
            <a:off x="486536" y="6419758"/>
            <a:ext cx="361123" cy="231537"/>
          </a:xfrm>
          <a:prstGeom prst="rect">
            <a:avLst/>
          </a:prstGeom>
          <a:noFill/>
        </p:spPr>
        <p:txBody>
          <a:bodyPr wrap="none" lIns="107378" tIns="53689" rIns="107378" bIns="53689" rtlCol="0" anchor="ctr">
            <a:spAutoFit/>
          </a:bodyPr>
          <a:lstStyle/>
          <a:p>
            <a:pPr algn="r"/>
            <a:fld id="{2F629B19-81E2-4C65-96A1-EE892C5D1880}" type="slidenum">
              <a:rPr lang="en-US" sz="800" b="0" smtClean="0">
                <a:solidFill>
                  <a:schemeClr val="bg1"/>
                </a:solidFill>
                <a:latin typeface="+mn-lt"/>
              </a:rPr>
              <a:pPr algn="r"/>
              <a:t>‹#›</a:t>
            </a:fld>
            <a:endParaRPr lang="en-US" sz="800" b="0" dirty="0">
              <a:solidFill>
                <a:schemeClr val="bg1"/>
              </a:solidFill>
              <a:latin typeface="+mn-lt"/>
            </a:endParaRPr>
          </a:p>
        </p:txBody>
      </p:sp>
      <p:sp>
        <p:nvSpPr>
          <p:cNvPr id="11" name="TextBox 10"/>
          <p:cNvSpPr txBox="1"/>
          <p:nvPr userDrawn="1"/>
        </p:nvSpPr>
        <p:spPr>
          <a:xfrm>
            <a:off x="881543" y="6474382"/>
            <a:ext cx="2388932" cy="122290"/>
          </a:xfrm>
          <a:prstGeom prst="rect">
            <a:avLst/>
          </a:prstGeom>
        </p:spPr>
        <p:txBody>
          <a:bodyPr vert="horz" wrap="square" lIns="0" tIns="0" rIns="0" bIns="0" rtlCol="0" anchor="ctr">
            <a:spAutoFit/>
          </a:bodyPr>
          <a:lstStyle/>
          <a:p>
            <a:pPr>
              <a:defRPr/>
            </a:pPr>
            <a:r>
              <a:rPr lang="en-GB" sz="800" b="0" baseline="0" dirty="0" smtClean="0">
                <a:solidFill>
                  <a:schemeClr val="bg1"/>
                </a:solidFill>
                <a:latin typeface="+mn-lt"/>
              </a:rPr>
              <a:t>Why Dell Servers</a:t>
            </a:r>
            <a:endParaRPr lang="en-US" sz="800" b="0" dirty="0" smtClean="0">
              <a:solidFill>
                <a:schemeClr val="bg1"/>
              </a:solidFill>
              <a:latin typeface="+mn-lt"/>
            </a:endParaRPr>
          </a:p>
        </p:txBody>
      </p:sp>
      <p:sp>
        <p:nvSpPr>
          <p:cNvPr id="17" name="TextBox 16"/>
          <p:cNvSpPr txBox="1"/>
          <p:nvPr userDrawn="1"/>
        </p:nvSpPr>
        <p:spPr>
          <a:xfrm>
            <a:off x="4418054" y="6474382"/>
            <a:ext cx="3352719" cy="122290"/>
          </a:xfrm>
          <a:prstGeom prst="rect">
            <a:avLst/>
          </a:prstGeom>
        </p:spPr>
        <p:txBody>
          <a:bodyPr vert="horz" wrap="square" lIns="0" tIns="0" rIns="0" bIns="0" rtlCol="0" anchor="ctr">
            <a:spAutoFit/>
          </a:bodyPr>
          <a:lstStyle/>
          <a:p>
            <a:pPr algn="ctr">
              <a:defRPr/>
            </a:pPr>
            <a:r>
              <a:rPr lang="en-GB" sz="800" b="0" kern="1200" baseline="0" dirty="0" smtClean="0">
                <a:solidFill>
                  <a:schemeClr val="bg1"/>
                </a:solidFill>
                <a:latin typeface="+mn-lt"/>
                <a:ea typeface="+mn-ea"/>
                <a:cs typeface="+mn-cs"/>
              </a:rPr>
              <a:t>Confidential Material © 2014 Dell Inc. All Rights Reserved</a:t>
            </a:r>
            <a:endParaRPr lang="en-US" sz="800" b="0" kern="1200" baseline="0" dirty="0" smtClean="0">
              <a:solidFill>
                <a:schemeClr val="bg1"/>
              </a:solidFill>
              <a:latin typeface="+mn-lt"/>
              <a:ea typeface="+mn-ea"/>
              <a:cs typeface="+mn-cs"/>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622" y="6352785"/>
            <a:ext cx="375041" cy="363321"/>
          </a:xfrm>
          <a:prstGeom prst="rect">
            <a:avLst/>
          </a:prstGeom>
        </p:spPr>
      </p:pic>
    </p:spTree>
    <p:extLst>
      <p:ext uri="{BB962C8B-B14F-4D97-AF65-F5344CB8AC3E}">
        <p14:creationId xmlns:p14="http://schemas.microsoft.com/office/powerpoint/2010/main" val="25156107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spTree>
      <p:nvGrpSpPr>
        <p:cNvPr id="1" name=""/>
        <p:cNvGrpSpPr/>
        <p:nvPr/>
      </p:nvGrpSpPr>
      <p:grpSpPr>
        <a:xfrm>
          <a:off x="0" y="0"/>
          <a:ext cx="0" cy="0"/>
          <a:chOff x="0" y="0"/>
          <a:chExt cx="0" cy="0"/>
        </a:xfrm>
      </p:grpSpPr>
      <p:sp>
        <p:nvSpPr>
          <p:cNvPr id="12" name="Rectangle 11"/>
          <p:cNvSpPr/>
          <p:nvPr userDrawn="1"/>
        </p:nvSpPr>
        <p:spPr>
          <a:xfrm>
            <a:off x="2116" y="0"/>
            <a:ext cx="121867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2" name="Title 1"/>
          <p:cNvSpPr>
            <a:spLocks noGrp="1"/>
          </p:cNvSpPr>
          <p:nvPr>
            <p:ph type="title" hasCustomPrompt="1"/>
          </p:nvPr>
        </p:nvSpPr>
        <p:spPr>
          <a:xfrm>
            <a:off x="783915" y="690578"/>
            <a:ext cx="10360501" cy="5223662"/>
          </a:xfrm>
        </p:spPr>
        <p:txBody>
          <a:bodyPr anchor="t">
            <a:noAutofit/>
          </a:bodyPr>
          <a:lstStyle>
            <a:lvl1pPr algn="l">
              <a:defRPr sz="6100" b="0" cap="none"/>
            </a:lvl1pPr>
          </a:lstStyle>
          <a:p>
            <a:r>
              <a:rPr lang="en-US" dirty="0" smtClean="0"/>
              <a:t>Click to edit master title style</a:t>
            </a:r>
            <a:endParaRPr lang="en-US" dirty="0"/>
          </a:p>
        </p:txBody>
      </p:sp>
      <p:sp>
        <p:nvSpPr>
          <p:cNvPr id="9" name="Freeform 8"/>
          <p:cNvSpPr/>
          <p:nvPr userDrawn="1"/>
        </p:nvSpPr>
        <p:spPr>
          <a:xfrm>
            <a:off x="609441" y="6165908"/>
            <a:ext cx="10969943" cy="0"/>
          </a:xfrm>
          <a:custGeom>
            <a:avLst/>
            <a:gdLst>
              <a:gd name="connsiteX0" fmla="*/ 0 w 8246378"/>
              <a:gd name="connsiteY0" fmla="*/ 0 h 0"/>
              <a:gd name="connsiteX1" fmla="*/ 8246378 w 8246378"/>
              <a:gd name="connsiteY1" fmla="*/ 0 h 0"/>
            </a:gdLst>
            <a:ahLst/>
            <a:cxnLst>
              <a:cxn ang="0">
                <a:pos x="connsiteX0" y="connsiteY0"/>
              </a:cxn>
              <a:cxn ang="0">
                <a:pos x="connsiteX1" y="connsiteY1"/>
              </a:cxn>
            </a:cxnLst>
            <a:rect l="l" t="t" r="r" b="b"/>
            <a:pathLst>
              <a:path w="8246378">
                <a:moveTo>
                  <a:pt x="0" y="0"/>
                </a:moveTo>
                <a:lnTo>
                  <a:pt x="8246378"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solidFill>
                <a:schemeClr val="bg1"/>
              </a:solidFill>
              <a:latin typeface="+mn-lt"/>
            </a:endParaRPr>
          </a:p>
        </p:txBody>
      </p:sp>
      <p:sp>
        <p:nvSpPr>
          <p:cNvPr id="10" name="TextBox 9"/>
          <p:cNvSpPr txBox="1"/>
          <p:nvPr userDrawn="1"/>
        </p:nvSpPr>
        <p:spPr>
          <a:xfrm>
            <a:off x="486536" y="6419758"/>
            <a:ext cx="361123" cy="231537"/>
          </a:xfrm>
          <a:prstGeom prst="rect">
            <a:avLst/>
          </a:prstGeom>
          <a:noFill/>
        </p:spPr>
        <p:txBody>
          <a:bodyPr wrap="none" lIns="107378" tIns="53689" rIns="107378" bIns="53689" rtlCol="0" anchor="ctr">
            <a:spAutoFit/>
          </a:bodyPr>
          <a:lstStyle/>
          <a:p>
            <a:pPr algn="r"/>
            <a:fld id="{2F629B19-81E2-4C65-96A1-EE892C5D1880}" type="slidenum">
              <a:rPr lang="en-US" sz="800" b="0" smtClean="0">
                <a:solidFill>
                  <a:schemeClr val="bg1"/>
                </a:solidFill>
                <a:latin typeface="+mn-lt"/>
              </a:rPr>
              <a:pPr algn="r"/>
              <a:t>‹#›</a:t>
            </a:fld>
            <a:endParaRPr lang="en-US" sz="800" b="0" dirty="0">
              <a:solidFill>
                <a:schemeClr val="bg1"/>
              </a:solidFill>
              <a:latin typeface="+mn-lt"/>
            </a:endParaRPr>
          </a:p>
        </p:txBody>
      </p:sp>
      <p:sp>
        <p:nvSpPr>
          <p:cNvPr id="11" name="TextBox 10"/>
          <p:cNvSpPr txBox="1"/>
          <p:nvPr userDrawn="1"/>
        </p:nvSpPr>
        <p:spPr>
          <a:xfrm>
            <a:off x="881543" y="6474382"/>
            <a:ext cx="2388932" cy="122290"/>
          </a:xfrm>
          <a:prstGeom prst="rect">
            <a:avLst/>
          </a:prstGeom>
        </p:spPr>
        <p:txBody>
          <a:bodyPr vert="horz" wrap="square" lIns="0" tIns="0" rIns="0" bIns="0" rtlCol="0" anchor="ctr">
            <a:spAutoFit/>
          </a:bodyPr>
          <a:lstStyle/>
          <a:p>
            <a:pPr>
              <a:defRPr/>
            </a:pPr>
            <a:r>
              <a:rPr lang="en-GB" sz="800" b="0" baseline="0" dirty="0" smtClean="0">
                <a:solidFill>
                  <a:schemeClr val="bg1"/>
                </a:solidFill>
                <a:latin typeface="+mn-lt"/>
              </a:rPr>
              <a:t>Why Dell Servers</a:t>
            </a:r>
            <a:endParaRPr lang="en-US" sz="800" b="0" dirty="0" smtClean="0">
              <a:solidFill>
                <a:schemeClr val="bg1"/>
              </a:solidFill>
              <a:latin typeface="+mn-lt"/>
            </a:endParaRPr>
          </a:p>
        </p:txBody>
      </p:sp>
      <p:sp>
        <p:nvSpPr>
          <p:cNvPr id="17" name="TextBox 16"/>
          <p:cNvSpPr txBox="1"/>
          <p:nvPr userDrawn="1"/>
        </p:nvSpPr>
        <p:spPr>
          <a:xfrm>
            <a:off x="4418054" y="6474382"/>
            <a:ext cx="3352719" cy="122290"/>
          </a:xfrm>
          <a:prstGeom prst="rect">
            <a:avLst/>
          </a:prstGeom>
        </p:spPr>
        <p:txBody>
          <a:bodyPr vert="horz" wrap="square" lIns="0" tIns="0" rIns="0" bIns="0" rtlCol="0" anchor="ctr">
            <a:spAutoFit/>
          </a:bodyPr>
          <a:lstStyle/>
          <a:p>
            <a:pPr algn="ctr">
              <a:defRPr/>
            </a:pPr>
            <a:r>
              <a:rPr lang="en-GB" sz="800" b="0" kern="1200" baseline="0" dirty="0" smtClean="0">
                <a:solidFill>
                  <a:schemeClr val="bg1"/>
                </a:solidFill>
                <a:latin typeface="+mn-lt"/>
                <a:ea typeface="+mn-ea"/>
                <a:cs typeface="+mn-cs"/>
              </a:rPr>
              <a:t>Confidential Material © 2014 Dell Inc. All Rights Reserved</a:t>
            </a:r>
            <a:endParaRPr lang="en-US" sz="800" b="0" kern="1200" baseline="0" dirty="0" smtClean="0">
              <a:solidFill>
                <a:schemeClr val="bg1"/>
              </a:solidFill>
              <a:latin typeface="+mn-lt"/>
              <a:ea typeface="+mn-ea"/>
              <a:cs typeface="+mn-cs"/>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622" y="6352785"/>
            <a:ext cx="375041" cy="363321"/>
          </a:xfrm>
          <a:prstGeom prst="rect">
            <a:avLst/>
          </a:prstGeom>
        </p:spPr>
      </p:pic>
    </p:spTree>
    <p:extLst>
      <p:ext uri="{BB962C8B-B14F-4D97-AF65-F5344CB8AC3E}">
        <p14:creationId xmlns:p14="http://schemas.microsoft.com/office/powerpoint/2010/main" val="2488221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Dk Red">
    <p:spTree>
      <p:nvGrpSpPr>
        <p:cNvPr id="1" name=""/>
        <p:cNvGrpSpPr/>
        <p:nvPr/>
      </p:nvGrpSpPr>
      <p:grpSpPr>
        <a:xfrm>
          <a:off x="0" y="0"/>
          <a:ext cx="0" cy="0"/>
          <a:chOff x="0" y="0"/>
          <a:chExt cx="0" cy="0"/>
        </a:xfrm>
      </p:grpSpPr>
      <p:sp>
        <p:nvSpPr>
          <p:cNvPr id="16" name="Rectangle 15"/>
          <p:cNvSpPr/>
          <p:nvPr userDrawn="1"/>
        </p:nvSpPr>
        <p:spPr>
          <a:xfrm>
            <a:off x="0" y="0"/>
            <a:ext cx="12188825" cy="1188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8189"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0"/>
          </p:nvPr>
        </p:nvSpPr>
        <p:spPr>
          <a:xfrm>
            <a:off x="507868"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3" name="Content Placeholder 10"/>
          <p:cNvSpPr>
            <a:spLocks noGrp="1"/>
          </p:cNvSpPr>
          <p:nvPr>
            <p:ph sz="quarter" idx="11"/>
          </p:nvPr>
        </p:nvSpPr>
        <p:spPr>
          <a:xfrm>
            <a:off x="6338189"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4" name="Freeform 13"/>
          <p:cNvSpPr/>
          <p:nvPr userDrawn="1"/>
        </p:nvSpPr>
        <p:spPr>
          <a:xfrm>
            <a:off x="611557"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15" name="Freeform 14"/>
          <p:cNvSpPr/>
          <p:nvPr userDrawn="1"/>
        </p:nvSpPr>
        <p:spPr>
          <a:xfrm>
            <a:off x="6399133"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Tree>
    <p:extLst>
      <p:ext uri="{BB962C8B-B14F-4D97-AF65-F5344CB8AC3E}">
        <p14:creationId xmlns:p14="http://schemas.microsoft.com/office/powerpoint/2010/main" val="10703768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7" name="Rectangle 6"/>
          <p:cNvSpPr/>
          <p:nvPr userDrawn="1"/>
        </p:nvSpPr>
        <p:spPr>
          <a:xfrm>
            <a:off x="0" y="0"/>
            <a:ext cx="12188825"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2033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16" name="Rectangle 15"/>
          <p:cNvSpPr/>
          <p:nvPr userDrawn="1"/>
        </p:nvSpPr>
        <p:spPr>
          <a:xfrm>
            <a:off x="0" y="0"/>
            <a:ext cx="12188825"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8189"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0"/>
          </p:nvPr>
        </p:nvSpPr>
        <p:spPr>
          <a:xfrm>
            <a:off x="507868"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3" name="Content Placeholder 10"/>
          <p:cNvSpPr>
            <a:spLocks noGrp="1"/>
          </p:cNvSpPr>
          <p:nvPr>
            <p:ph sz="quarter" idx="11"/>
          </p:nvPr>
        </p:nvSpPr>
        <p:spPr>
          <a:xfrm>
            <a:off x="6338189"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4" name="Freeform 13"/>
          <p:cNvSpPr/>
          <p:nvPr userDrawn="1"/>
        </p:nvSpPr>
        <p:spPr>
          <a:xfrm>
            <a:off x="611557"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15" name="Freeform 14"/>
          <p:cNvSpPr/>
          <p:nvPr userDrawn="1"/>
        </p:nvSpPr>
        <p:spPr>
          <a:xfrm>
            <a:off x="6399133"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Tree>
    <p:extLst>
      <p:ext uri="{BB962C8B-B14F-4D97-AF65-F5344CB8AC3E}">
        <p14:creationId xmlns:p14="http://schemas.microsoft.com/office/powerpoint/2010/main" val="20655150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7" name="Rectangle 6"/>
          <p:cNvSpPr/>
          <p:nvPr userDrawn="1"/>
        </p:nvSpPr>
        <p:spPr>
          <a:xfrm>
            <a:off x="0" y="0"/>
            <a:ext cx="12188825"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469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16" name="Rectangle 15"/>
          <p:cNvSpPr/>
          <p:nvPr userDrawn="1"/>
        </p:nvSpPr>
        <p:spPr>
          <a:xfrm>
            <a:off x="0" y="0"/>
            <a:ext cx="12188825"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8189"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0"/>
          </p:nvPr>
        </p:nvSpPr>
        <p:spPr>
          <a:xfrm>
            <a:off x="507868"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3" name="Content Placeholder 10"/>
          <p:cNvSpPr>
            <a:spLocks noGrp="1"/>
          </p:cNvSpPr>
          <p:nvPr>
            <p:ph sz="quarter" idx="11"/>
          </p:nvPr>
        </p:nvSpPr>
        <p:spPr>
          <a:xfrm>
            <a:off x="6338189"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4" name="Freeform 13"/>
          <p:cNvSpPr/>
          <p:nvPr userDrawn="1"/>
        </p:nvSpPr>
        <p:spPr>
          <a:xfrm>
            <a:off x="611557"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15" name="Freeform 14"/>
          <p:cNvSpPr/>
          <p:nvPr userDrawn="1"/>
        </p:nvSpPr>
        <p:spPr>
          <a:xfrm>
            <a:off x="6399133"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Tree>
    <p:extLst>
      <p:ext uri="{BB962C8B-B14F-4D97-AF65-F5344CB8AC3E}">
        <p14:creationId xmlns:p14="http://schemas.microsoft.com/office/powerpoint/2010/main" val="21580613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Red">
    <p:spTree>
      <p:nvGrpSpPr>
        <p:cNvPr id="1" name=""/>
        <p:cNvGrpSpPr/>
        <p:nvPr/>
      </p:nvGrpSpPr>
      <p:grpSpPr>
        <a:xfrm>
          <a:off x="0" y="0"/>
          <a:ext cx="0" cy="0"/>
          <a:chOff x="0" y="0"/>
          <a:chExt cx="0" cy="0"/>
        </a:xfrm>
      </p:grpSpPr>
      <p:sp>
        <p:nvSpPr>
          <p:cNvPr id="7" name="Rectangle 6"/>
          <p:cNvSpPr/>
          <p:nvPr userDrawn="1"/>
        </p:nvSpPr>
        <p:spPr>
          <a:xfrm>
            <a:off x="0" y="0"/>
            <a:ext cx="12188825" cy="1188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6187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
        <p:nvSpPr>
          <p:cNvPr id="16" name="Rectangle 15"/>
          <p:cNvSpPr/>
          <p:nvPr userDrawn="1"/>
        </p:nvSpPr>
        <p:spPr>
          <a:xfrm>
            <a:off x="0" y="0"/>
            <a:ext cx="12188825" cy="1188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78" tIns="53689" rIns="107378" bIns="53689"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8189" y="2212597"/>
            <a:ext cx="5241195" cy="3657600"/>
          </a:xfrm>
        </p:spPr>
        <p:txBody>
          <a:bodyPr/>
          <a:lstStyle>
            <a:lvl1pPr>
              <a:defRPr sz="1600"/>
            </a:lvl1pPr>
            <a:lvl2pPr>
              <a:defRPr sz="1400"/>
            </a:lvl2pPr>
            <a:lvl3pPr>
              <a:defRPr sz="1400"/>
            </a:lvl3pPr>
            <a:lvl4pPr>
              <a:defRPr sz="1200"/>
            </a:lvl4pPr>
            <a:lvl5pPr>
              <a:defRPr sz="12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0"/>
          </p:nvPr>
        </p:nvSpPr>
        <p:spPr>
          <a:xfrm>
            <a:off x="507868"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3" name="Content Placeholder 10"/>
          <p:cNvSpPr>
            <a:spLocks noGrp="1"/>
          </p:cNvSpPr>
          <p:nvPr>
            <p:ph sz="quarter" idx="11"/>
          </p:nvPr>
        </p:nvSpPr>
        <p:spPr>
          <a:xfrm>
            <a:off x="6338189" y="1367290"/>
            <a:ext cx="5241195" cy="731520"/>
          </a:xfrm>
        </p:spPr>
        <p:txBody>
          <a:bodyPr anchor="b">
            <a:normAutofit/>
          </a:bodyPr>
          <a:lstStyle>
            <a:lvl1pPr marL="0" indent="0">
              <a:lnSpc>
                <a:spcPct val="90000"/>
              </a:lnSpc>
              <a:buNone/>
              <a:defRPr sz="2100" b="1"/>
            </a:lvl1pPr>
          </a:lstStyle>
          <a:p>
            <a:pPr lvl="0"/>
            <a:r>
              <a:rPr lang="en-US" dirty="0" smtClean="0"/>
              <a:t>Click to edit Master text styles</a:t>
            </a:r>
          </a:p>
        </p:txBody>
      </p:sp>
      <p:sp>
        <p:nvSpPr>
          <p:cNvPr id="14" name="Freeform 13"/>
          <p:cNvSpPr/>
          <p:nvPr userDrawn="1"/>
        </p:nvSpPr>
        <p:spPr>
          <a:xfrm>
            <a:off x="611557"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
        <p:nvSpPr>
          <p:cNvPr id="15" name="Freeform 14"/>
          <p:cNvSpPr/>
          <p:nvPr userDrawn="1"/>
        </p:nvSpPr>
        <p:spPr>
          <a:xfrm>
            <a:off x="6399133" y="2122415"/>
            <a:ext cx="5180251" cy="0"/>
          </a:xfrm>
          <a:custGeom>
            <a:avLst/>
            <a:gdLst>
              <a:gd name="connsiteX0" fmla="*/ 0 w 4244830"/>
              <a:gd name="connsiteY0" fmla="*/ 0 h 0"/>
              <a:gd name="connsiteX1" fmla="*/ 4244830 w 4244830"/>
              <a:gd name="connsiteY1" fmla="*/ 0 h 0"/>
            </a:gdLst>
            <a:ahLst/>
            <a:cxnLst>
              <a:cxn ang="0">
                <a:pos x="connsiteX0" y="connsiteY0"/>
              </a:cxn>
              <a:cxn ang="0">
                <a:pos x="connsiteX1" y="connsiteY1"/>
              </a:cxn>
            </a:cxnLst>
            <a:rect l="l" t="t" r="r" b="b"/>
            <a:pathLst>
              <a:path w="4244830">
                <a:moveTo>
                  <a:pt x="0" y="0"/>
                </a:moveTo>
                <a:lnTo>
                  <a:pt x="4244830" y="0"/>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p>
        </p:txBody>
      </p:sp>
    </p:spTree>
    <p:extLst>
      <p:ext uri="{BB962C8B-B14F-4D97-AF65-F5344CB8AC3E}">
        <p14:creationId xmlns:p14="http://schemas.microsoft.com/office/powerpoint/2010/main" val="240429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67" y="60960"/>
            <a:ext cx="10969943" cy="1005840"/>
          </a:xfrm>
          <a:prstGeom prst="rect">
            <a:avLst/>
          </a:prstGeom>
        </p:spPr>
        <p:txBody>
          <a:bodyPr vert="horz" lIns="107378" tIns="53689" rIns="107378" bIns="53689"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7867" y="1726036"/>
            <a:ext cx="10969943" cy="4206240"/>
          </a:xfrm>
          <a:prstGeom prst="rect">
            <a:avLst/>
          </a:prstGeom>
        </p:spPr>
        <p:txBody>
          <a:bodyPr vert="horz" lIns="107378" tIns="53689" rIns="107378" bIns="536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userDrawn="1"/>
        </p:nvSpPr>
        <p:spPr>
          <a:xfrm>
            <a:off x="609441" y="6165908"/>
            <a:ext cx="10969943" cy="0"/>
          </a:xfrm>
          <a:custGeom>
            <a:avLst/>
            <a:gdLst>
              <a:gd name="connsiteX0" fmla="*/ 0 w 8246378"/>
              <a:gd name="connsiteY0" fmla="*/ 0 h 0"/>
              <a:gd name="connsiteX1" fmla="*/ 8246378 w 8246378"/>
              <a:gd name="connsiteY1" fmla="*/ 0 h 0"/>
            </a:gdLst>
            <a:ahLst/>
            <a:cxnLst>
              <a:cxn ang="0">
                <a:pos x="connsiteX0" y="connsiteY0"/>
              </a:cxn>
              <a:cxn ang="0">
                <a:pos x="connsiteX1" y="connsiteY1"/>
              </a:cxn>
            </a:cxnLst>
            <a:rect l="l" t="t" r="r" b="b"/>
            <a:pathLst>
              <a:path w="8246378">
                <a:moveTo>
                  <a:pt x="0" y="0"/>
                </a:moveTo>
                <a:lnTo>
                  <a:pt x="8246378" y="0"/>
                </a:lnTo>
              </a:path>
            </a:pathLst>
          </a:custGeom>
          <a:noFill/>
          <a:ln w="127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lIns="107378" tIns="53689" rIns="107378" bIns="53689" rtlCol="0" anchor="ctr"/>
          <a:lstStyle/>
          <a:p>
            <a:pPr algn="ctr"/>
            <a:endParaRPr lang="en-US">
              <a:latin typeface="+mn-lt"/>
            </a:endParaRPr>
          </a:p>
        </p:txBody>
      </p:sp>
      <p:sp>
        <p:nvSpPr>
          <p:cNvPr id="11" name="TextBox 10"/>
          <p:cNvSpPr txBox="1"/>
          <p:nvPr userDrawn="1"/>
        </p:nvSpPr>
        <p:spPr>
          <a:xfrm>
            <a:off x="529926" y="6419758"/>
            <a:ext cx="361123" cy="231537"/>
          </a:xfrm>
          <a:prstGeom prst="rect">
            <a:avLst/>
          </a:prstGeom>
          <a:noFill/>
        </p:spPr>
        <p:txBody>
          <a:bodyPr wrap="none" lIns="107378" tIns="53689" rIns="107378" bIns="53689" rtlCol="0" anchor="ctr">
            <a:spAutoFit/>
          </a:bodyPr>
          <a:lstStyle/>
          <a:p>
            <a:pPr algn="l"/>
            <a:fld id="{2F629B19-81E2-4C65-96A1-EE892C5D1880}" type="slidenum">
              <a:rPr lang="en-US" sz="800" b="0" smtClean="0">
                <a:solidFill>
                  <a:schemeClr val="tx2">
                    <a:lumMod val="50000"/>
                    <a:lumOff val="50000"/>
                  </a:schemeClr>
                </a:solidFill>
                <a:latin typeface="+mn-lt"/>
              </a:rPr>
              <a:pPr algn="l"/>
              <a:t>‹#›</a:t>
            </a:fld>
            <a:endParaRPr lang="en-US" sz="800" b="0" dirty="0">
              <a:solidFill>
                <a:schemeClr val="tx2">
                  <a:lumMod val="50000"/>
                  <a:lumOff val="50000"/>
                </a:schemeClr>
              </a:solidFill>
              <a:latin typeface="+mn-lt"/>
            </a:endParaRPr>
          </a:p>
        </p:txBody>
      </p:sp>
      <p:sp>
        <p:nvSpPr>
          <p:cNvPr id="10" name="TextBox 9"/>
          <p:cNvSpPr txBox="1"/>
          <p:nvPr userDrawn="1"/>
        </p:nvSpPr>
        <p:spPr>
          <a:xfrm>
            <a:off x="933634" y="6474382"/>
            <a:ext cx="2388932" cy="122290"/>
          </a:xfrm>
          <a:prstGeom prst="rect">
            <a:avLst/>
          </a:prstGeom>
        </p:spPr>
        <p:txBody>
          <a:bodyPr vert="horz" wrap="square" lIns="0" tIns="0" rIns="0" bIns="0" rtlCol="0" anchor="ctr">
            <a:spAutoFit/>
          </a:bodyPr>
          <a:lstStyle/>
          <a:p>
            <a:pPr>
              <a:defRPr/>
            </a:pPr>
            <a:r>
              <a:rPr lang="en-GB" sz="800" b="0" baseline="0" dirty="0" smtClean="0">
                <a:solidFill>
                  <a:schemeClr val="tx2">
                    <a:lumMod val="50000"/>
                    <a:lumOff val="50000"/>
                  </a:schemeClr>
                </a:solidFill>
                <a:latin typeface="+mn-lt"/>
              </a:rPr>
              <a:t>Why Dell Servers</a:t>
            </a:r>
            <a:endParaRPr lang="en-US" sz="800" b="0" dirty="0" smtClean="0">
              <a:solidFill>
                <a:schemeClr val="tx2">
                  <a:lumMod val="50000"/>
                  <a:lumOff val="50000"/>
                </a:schemeClr>
              </a:solidFill>
              <a:latin typeface="+mn-lt"/>
            </a:endParaRPr>
          </a:p>
        </p:txBody>
      </p:sp>
      <p:sp>
        <p:nvSpPr>
          <p:cNvPr id="17" name="TextBox 16"/>
          <p:cNvSpPr txBox="1"/>
          <p:nvPr userDrawn="1"/>
        </p:nvSpPr>
        <p:spPr>
          <a:xfrm>
            <a:off x="4418054" y="6474382"/>
            <a:ext cx="3352719" cy="122290"/>
          </a:xfrm>
          <a:prstGeom prst="rect">
            <a:avLst/>
          </a:prstGeom>
        </p:spPr>
        <p:txBody>
          <a:bodyPr vert="horz" wrap="square" lIns="0" tIns="0" rIns="0" bIns="0" rtlCol="0" anchor="ctr">
            <a:spAutoFit/>
          </a:bodyPr>
          <a:lstStyle/>
          <a:p>
            <a:pPr algn="ctr">
              <a:defRPr/>
            </a:pPr>
            <a:r>
              <a:rPr lang="en-GB" sz="800" b="0" kern="1200" baseline="0" dirty="0" smtClean="0">
                <a:solidFill>
                  <a:schemeClr val="tx2">
                    <a:lumMod val="50000"/>
                    <a:lumOff val="50000"/>
                  </a:schemeClr>
                </a:solidFill>
                <a:latin typeface="+mn-lt"/>
                <a:ea typeface="+mn-ea"/>
                <a:cs typeface="+mn-cs"/>
              </a:rPr>
              <a:t>Confidential Material © 2014 Dell Inc. All Rights Reserved</a:t>
            </a:r>
            <a:endParaRPr lang="en-US" sz="800" b="0" kern="1200" baseline="0" dirty="0" smtClean="0">
              <a:solidFill>
                <a:schemeClr val="tx2">
                  <a:lumMod val="50000"/>
                  <a:lumOff val="50000"/>
                </a:schemeClr>
              </a:solidFill>
              <a:latin typeface="+mn-lt"/>
              <a:ea typeface="+mn-ea"/>
              <a:cs typeface="+mn-cs"/>
            </a:endParaRPr>
          </a:p>
        </p:txBody>
      </p:sp>
      <p:pic>
        <p:nvPicPr>
          <p:cNvPr id="4" name="Picture 3"/>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1206622" y="6352785"/>
            <a:ext cx="381375" cy="381375"/>
          </a:xfrm>
          <a:prstGeom prst="rect">
            <a:avLst/>
          </a:prstGeom>
        </p:spPr>
      </p:pic>
    </p:spTree>
    <p:extLst>
      <p:ext uri="{BB962C8B-B14F-4D97-AF65-F5344CB8AC3E}">
        <p14:creationId xmlns:p14="http://schemas.microsoft.com/office/powerpoint/2010/main" val="424578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54" r:id="rId14"/>
    <p:sldLayoutId id="2147483655" r:id="rId15"/>
    <p:sldLayoutId id="2147483664" r:id="rId16"/>
    <p:sldLayoutId id="2147483663" r:id="rId17"/>
    <p:sldLayoutId id="2147483651" r:id="rId18"/>
    <p:sldLayoutId id="2147483661" r:id="rId19"/>
    <p:sldLayoutId id="2147483662" r:id="rId20"/>
    <p:sldLayoutId id="2147483660" r:id="rId21"/>
  </p:sldLayoutIdLst>
  <p:timing>
    <p:tnLst>
      <p:par>
        <p:cTn id="1" dur="indefinite" restart="never" nodeType="tmRoot"/>
      </p:par>
    </p:tnLst>
  </p:timing>
  <p:txStyles>
    <p:titleStyle>
      <a:lvl1pPr algn="l" defTabSz="1073780" rtl="0" eaLnBrk="1" latinLnBrk="0" hangingPunct="1">
        <a:lnSpc>
          <a:spcPct val="90000"/>
        </a:lnSpc>
        <a:spcBef>
          <a:spcPct val="0"/>
        </a:spcBef>
        <a:buNone/>
        <a:defRPr sz="3500" kern="1200">
          <a:solidFill>
            <a:schemeClr val="bg1"/>
          </a:solidFill>
          <a:latin typeface="+mj-lt"/>
          <a:ea typeface="+mj-ea"/>
          <a:cs typeface="+mj-cs"/>
        </a:defRPr>
      </a:lvl1pPr>
    </p:titleStyle>
    <p:bodyStyle>
      <a:lvl1pPr marL="161067" indent="-161067" algn="l" defTabSz="1073780" rtl="0" eaLnBrk="1" latinLnBrk="0" hangingPunct="1">
        <a:spcBef>
          <a:spcPts val="0"/>
        </a:spcBef>
        <a:spcAft>
          <a:spcPts val="705"/>
        </a:spcAft>
        <a:buFont typeface="Arial" panose="020B0604020202020204" pitchFamily="34" charset="0"/>
        <a:buChar char="•"/>
        <a:defRPr sz="1600" kern="1200">
          <a:solidFill>
            <a:schemeClr val="tx1"/>
          </a:solidFill>
          <a:latin typeface="+mn-lt"/>
          <a:ea typeface="+mn-ea"/>
          <a:cs typeface="+mn-cs"/>
        </a:defRPr>
      </a:lvl1pPr>
      <a:lvl2pPr marL="322134" indent="-161067" algn="l" defTabSz="1073780" rtl="0" eaLnBrk="1" latinLnBrk="0" hangingPunct="1">
        <a:spcBef>
          <a:spcPts val="0"/>
        </a:spcBef>
        <a:spcAft>
          <a:spcPts val="705"/>
        </a:spcAft>
        <a:buFont typeface="Arial" panose="020B0604020202020204" pitchFamily="34" charset="0"/>
        <a:buChar char="–"/>
        <a:defRPr sz="1400" kern="1200">
          <a:solidFill>
            <a:schemeClr val="tx1"/>
          </a:solidFill>
          <a:latin typeface="+mn-lt"/>
          <a:ea typeface="+mn-ea"/>
          <a:cs typeface="+mn-cs"/>
        </a:defRPr>
      </a:lvl2pPr>
      <a:lvl3pPr marL="483201" indent="-161067" algn="l" defTabSz="1073780" rtl="0" eaLnBrk="1" latinLnBrk="0" hangingPunct="1">
        <a:spcBef>
          <a:spcPts val="0"/>
        </a:spcBef>
        <a:spcAft>
          <a:spcPts val="705"/>
        </a:spcAft>
        <a:buFont typeface="Museo Sans For Dell" panose="02000000000000000000" pitchFamily="2" charset="0"/>
        <a:buChar char="›"/>
        <a:defRPr sz="1400" kern="1200">
          <a:solidFill>
            <a:schemeClr val="tx1"/>
          </a:solidFill>
          <a:latin typeface="+mn-lt"/>
          <a:ea typeface="+mn-ea"/>
          <a:cs typeface="+mn-cs"/>
        </a:defRPr>
      </a:lvl3pPr>
      <a:lvl4pPr marL="644268"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4pPr>
      <a:lvl5pPr marL="805335"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5pPr>
      <a:lvl6pPr marL="295289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978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667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6356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73780" rtl="0" eaLnBrk="1" latinLnBrk="0" hangingPunct="1">
        <a:defRPr sz="2100" kern="1200">
          <a:solidFill>
            <a:schemeClr val="tx1"/>
          </a:solidFill>
          <a:latin typeface="+mn-lt"/>
          <a:ea typeface="+mn-ea"/>
          <a:cs typeface="+mn-cs"/>
        </a:defRPr>
      </a:lvl1pPr>
      <a:lvl2pPr marL="536890" algn="l" defTabSz="1073780" rtl="0" eaLnBrk="1" latinLnBrk="0" hangingPunct="1">
        <a:defRPr sz="2100" kern="1200">
          <a:solidFill>
            <a:schemeClr val="tx1"/>
          </a:solidFill>
          <a:latin typeface="+mn-lt"/>
          <a:ea typeface="+mn-ea"/>
          <a:cs typeface="+mn-cs"/>
        </a:defRPr>
      </a:lvl2pPr>
      <a:lvl3pPr marL="1073780" algn="l" defTabSz="1073780" rtl="0" eaLnBrk="1" latinLnBrk="0" hangingPunct="1">
        <a:defRPr sz="2100" kern="1200">
          <a:solidFill>
            <a:schemeClr val="tx1"/>
          </a:solidFill>
          <a:latin typeface="+mn-lt"/>
          <a:ea typeface="+mn-ea"/>
          <a:cs typeface="+mn-cs"/>
        </a:defRPr>
      </a:lvl3pPr>
      <a:lvl4pPr marL="1610670" algn="l" defTabSz="1073780" rtl="0" eaLnBrk="1" latinLnBrk="0" hangingPunct="1">
        <a:defRPr sz="2100" kern="1200">
          <a:solidFill>
            <a:schemeClr val="tx1"/>
          </a:solidFill>
          <a:latin typeface="+mn-lt"/>
          <a:ea typeface="+mn-ea"/>
          <a:cs typeface="+mn-cs"/>
        </a:defRPr>
      </a:lvl4pPr>
      <a:lvl5pPr marL="2147560" algn="l" defTabSz="1073780" rtl="0" eaLnBrk="1" latinLnBrk="0" hangingPunct="1">
        <a:defRPr sz="2100" kern="1200">
          <a:solidFill>
            <a:schemeClr val="tx1"/>
          </a:solidFill>
          <a:latin typeface="+mn-lt"/>
          <a:ea typeface="+mn-ea"/>
          <a:cs typeface="+mn-cs"/>
        </a:defRPr>
      </a:lvl5pPr>
      <a:lvl6pPr marL="2684450" algn="l" defTabSz="1073780" rtl="0" eaLnBrk="1" latinLnBrk="0" hangingPunct="1">
        <a:defRPr sz="2100" kern="1200">
          <a:solidFill>
            <a:schemeClr val="tx1"/>
          </a:solidFill>
          <a:latin typeface="+mn-lt"/>
          <a:ea typeface="+mn-ea"/>
          <a:cs typeface="+mn-cs"/>
        </a:defRPr>
      </a:lvl6pPr>
      <a:lvl7pPr marL="3221340" algn="l" defTabSz="1073780" rtl="0" eaLnBrk="1" latinLnBrk="0" hangingPunct="1">
        <a:defRPr sz="2100" kern="1200">
          <a:solidFill>
            <a:schemeClr val="tx1"/>
          </a:solidFill>
          <a:latin typeface="+mn-lt"/>
          <a:ea typeface="+mn-ea"/>
          <a:cs typeface="+mn-cs"/>
        </a:defRPr>
      </a:lvl7pPr>
      <a:lvl8pPr marL="3758230" algn="l" defTabSz="1073780" rtl="0" eaLnBrk="1" latinLnBrk="0" hangingPunct="1">
        <a:defRPr sz="2100" kern="1200">
          <a:solidFill>
            <a:schemeClr val="tx1"/>
          </a:solidFill>
          <a:latin typeface="+mn-lt"/>
          <a:ea typeface="+mn-ea"/>
          <a:cs typeface="+mn-cs"/>
        </a:defRPr>
      </a:lvl8pPr>
      <a:lvl9pPr marL="4295120" algn="l" defTabSz="10737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237" y="5037003"/>
            <a:ext cx="7922736" cy="1005840"/>
          </a:xfrm>
        </p:spPr>
        <p:txBody>
          <a:bodyPr/>
          <a:lstStyle/>
          <a:p>
            <a:r>
              <a:rPr lang="en-US" dirty="0" smtClean="0"/>
              <a:t>Why Dell Servers</a:t>
            </a:r>
            <a:endParaRPr lang="en-US" dirty="0"/>
          </a:p>
        </p:txBody>
      </p:sp>
      <p:sp>
        <p:nvSpPr>
          <p:cNvPr id="3" name="Subtitle 2"/>
          <p:cNvSpPr>
            <a:spLocks noGrp="1"/>
          </p:cNvSpPr>
          <p:nvPr>
            <p:ph type="subTitle" idx="1"/>
          </p:nvPr>
        </p:nvSpPr>
        <p:spPr>
          <a:xfrm>
            <a:off x="601053" y="6037769"/>
            <a:ext cx="8532178" cy="640080"/>
          </a:xfrm>
        </p:spPr>
        <p:txBody>
          <a:bodyPr/>
          <a:lstStyle/>
          <a:p>
            <a:r>
              <a:rPr lang="en-US" smtClean="0"/>
              <a:t>Customer-inspired design, industry-leading innovation</a:t>
            </a:r>
            <a:endParaRPr lang="en-US" dirty="0"/>
          </a:p>
        </p:txBody>
      </p:sp>
    </p:spTree>
    <p:extLst>
      <p:ext uri="{BB962C8B-B14F-4D97-AF65-F5344CB8AC3E}">
        <p14:creationId xmlns:p14="http://schemas.microsoft.com/office/powerpoint/2010/main" val="44464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Dell Servers</a:t>
            </a:r>
            <a:endParaRPr lang="en-US" dirty="0"/>
          </a:p>
        </p:txBody>
      </p:sp>
      <p:sp>
        <p:nvSpPr>
          <p:cNvPr id="3" name="Content Placeholder 2"/>
          <p:cNvSpPr>
            <a:spLocks noGrp="1"/>
          </p:cNvSpPr>
          <p:nvPr>
            <p:ph idx="1"/>
          </p:nvPr>
        </p:nvSpPr>
        <p:spPr>
          <a:xfrm>
            <a:off x="5772686" y="1726036"/>
            <a:ext cx="5705124" cy="4206240"/>
          </a:xfrm>
        </p:spPr>
        <p:txBody>
          <a:bodyPr>
            <a:noAutofit/>
          </a:bodyPr>
          <a:lstStyle/>
          <a:p>
            <a:pPr marL="0" indent="0">
              <a:buNone/>
            </a:pPr>
            <a:r>
              <a:rPr lang="en-US" b="1" dirty="0" smtClean="0"/>
              <a:t>From the smallest home offices to the largest </a:t>
            </a:r>
            <a:r>
              <a:rPr lang="en-US" b="1" dirty="0" err="1" smtClean="0"/>
              <a:t>hyperscale</a:t>
            </a:r>
            <a:r>
              <a:rPr lang="en-US" b="1" dirty="0" smtClean="0"/>
              <a:t> data centers</a:t>
            </a:r>
          </a:p>
          <a:p>
            <a:r>
              <a:rPr lang="en-US" dirty="0" smtClean="0"/>
              <a:t>Dell has been in the server business for nearly 20 years.</a:t>
            </a:r>
          </a:p>
          <a:p>
            <a:pPr lvl="1"/>
            <a:r>
              <a:rPr lang="en-US" dirty="0" smtClean="0"/>
              <a:t>Dell knows industry trends.</a:t>
            </a:r>
          </a:p>
          <a:p>
            <a:pPr lvl="1"/>
            <a:r>
              <a:rPr lang="en-GB" dirty="0" smtClean="0"/>
              <a:t>Dell understands your challenges.</a:t>
            </a:r>
          </a:p>
          <a:p>
            <a:r>
              <a:rPr lang="en-US" dirty="0" smtClean="0"/>
              <a:t>Dell is a recognized industry leader with accolades including InfoWorld’s 2014 Technology of the Year (Best Server) for the Dell PowerEdge VRTX and the top spot on CRN’s all-time list for the Dell PowerEdge R720.</a:t>
            </a:r>
          </a:p>
          <a:p>
            <a:r>
              <a:rPr lang="en-US" dirty="0" smtClean="0"/>
              <a:t>Dell has and will continue to innovate and evolve server infrastructures based on customer feedback.</a:t>
            </a:r>
            <a:endParaRPr lang="en-US" dirty="0"/>
          </a:p>
        </p:txBody>
      </p:sp>
      <p:pic>
        <p:nvPicPr>
          <p:cNvPr id="6" name="Picture 5"/>
          <p:cNvPicPr>
            <a:picLocks noChangeAspect="1"/>
          </p:cNvPicPr>
          <p:nvPr>
            <p:custDataLst>
              <p:tags r:id="rId1"/>
            </p:custDataLst>
          </p:nvPr>
        </p:nvPicPr>
        <p:blipFill rotWithShape="1">
          <a:blip r:embed="rId4" cstate="print">
            <a:extLst>
              <a:ext uri="{28A0092B-C50C-407E-A947-70E740481C1C}">
                <a14:useLocalDpi xmlns:a14="http://schemas.microsoft.com/office/drawing/2010/main"/>
              </a:ext>
            </a:extLst>
          </a:blip>
          <a:srcRect/>
          <a:stretch/>
        </p:blipFill>
        <p:spPr>
          <a:xfrm>
            <a:off x="647857" y="1835528"/>
            <a:ext cx="4301938" cy="4117921"/>
          </a:xfrm>
          <a:prstGeom prst="rect">
            <a:avLst/>
          </a:prstGeom>
          <a:noFill/>
          <a:ln>
            <a:noFill/>
          </a:ln>
        </p:spPr>
      </p:pic>
    </p:spTree>
    <p:extLst>
      <p:ext uri="{BB962C8B-B14F-4D97-AF65-F5344CB8AC3E}">
        <p14:creationId xmlns:p14="http://schemas.microsoft.com/office/powerpoint/2010/main" val="198069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Dell PowerEdge: Server portfolio</a:t>
            </a:r>
            <a:endParaRPr lang="en-US" dirty="0"/>
          </a:p>
        </p:txBody>
      </p:sp>
      <p:sp>
        <p:nvSpPr>
          <p:cNvPr id="12" name="TextBox 11"/>
          <p:cNvSpPr txBox="1"/>
          <p:nvPr/>
        </p:nvSpPr>
        <p:spPr>
          <a:xfrm>
            <a:off x="607607" y="6182270"/>
            <a:ext cx="1718419" cy="138499"/>
          </a:xfrm>
          <a:prstGeom prst="rect">
            <a:avLst/>
          </a:prstGeom>
          <a:noFill/>
        </p:spPr>
        <p:txBody>
          <a:bodyPr wrap="none" lIns="0" tIns="0" rIns="0" bIns="0" rtlCol="0">
            <a:noAutofit/>
          </a:bodyPr>
          <a:lstStyle/>
          <a:p>
            <a:r>
              <a:rPr lang="en-US" sz="500" b="1" dirty="0" smtClean="0"/>
              <a:t> </a:t>
            </a:r>
            <a:r>
              <a:rPr lang="en-US" sz="900" dirty="0" smtClean="0"/>
              <a:t>*Server model powered by Intel </a:t>
            </a:r>
          </a:p>
        </p:txBody>
      </p:sp>
      <p:grpSp>
        <p:nvGrpSpPr>
          <p:cNvPr id="67" name="Group 66"/>
          <p:cNvGrpSpPr/>
          <p:nvPr/>
        </p:nvGrpSpPr>
        <p:grpSpPr>
          <a:xfrm>
            <a:off x="2088530" y="1763928"/>
            <a:ext cx="8011764" cy="3794972"/>
            <a:chOff x="2268746" y="1557603"/>
            <a:chExt cx="9026317" cy="4413458"/>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94937" y="5042780"/>
              <a:ext cx="596393" cy="7521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10809" y="3600949"/>
              <a:ext cx="891488" cy="2910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90439" y="4999177"/>
              <a:ext cx="843971" cy="75219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6735" y="5014038"/>
              <a:ext cx="714713" cy="66861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15583" y="5006443"/>
              <a:ext cx="713190" cy="66718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04804" y="2105525"/>
              <a:ext cx="1225796" cy="972910"/>
            </a:xfrm>
            <a:prstGeom prst="rect">
              <a:avLst/>
            </a:prstGeom>
          </p:spPr>
        </p:pic>
        <p:sp>
          <p:nvSpPr>
            <p:cNvPr id="13" name="Rectangle 12"/>
            <p:cNvSpPr/>
            <p:nvPr/>
          </p:nvSpPr>
          <p:spPr>
            <a:xfrm>
              <a:off x="2268746" y="1558408"/>
              <a:ext cx="9026317" cy="250731"/>
            </a:xfrm>
            <a:prstGeom prst="rect">
              <a:avLst/>
            </a:prstGeom>
            <a:solidFill>
              <a:schemeClr val="tx1"/>
            </a:solidFill>
            <a:ln>
              <a:noFill/>
            </a:ln>
            <a:effectLst/>
          </p:spPr>
          <p:txBody>
            <a:bodyPr wrap="square" rtlCol="0" anchor="t">
              <a:noAutofit/>
            </a:bodyPr>
            <a:lstStyle/>
            <a:p>
              <a:pPr algn="ctr">
                <a:lnSpc>
                  <a:spcPct val="90000"/>
                </a:lnSpc>
                <a:spcBef>
                  <a:spcPts val="100"/>
                </a:spcBef>
                <a:spcAft>
                  <a:spcPts val="100"/>
                </a:spcAft>
              </a:pPr>
              <a:endParaRPr lang="en-US" sz="1200" kern="1200" dirty="0" err="1" smtClean="0">
                <a:solidFill>
                  <a:schemeClr val="tx2"/>
                </a:solidFill>
                <a:ea typeface="+mn-ea"/>
                <a:cs typeface="+mn-cs"/>
              </a:endParaRPr>
            </a:p>
          </p:txBody>
        </p:sp>
        <p:sp>
          <p:nvSpPr>
            <p:cNvPr id="14" name="Rectangle 13"/>
            <p:cNvSpPr/>
            <p:nvPr/>
          </p:nvSpPr>
          <p:spPr>
            <a:xfrm>
              <a:off x="6624027" y="1557603"/>
              <a:ext cx="1319816" cy="252345"/>
            </a:xfrm>
            <a:prstGeom prst="rect">
              <a:avLst/>
            </a:prstGeom>
            <a:noFill/>
            <a:ln w="12700">
              <a:noFill/>
            </a:ln>
            <a:effectLst/>
          </p:spPr>
          <p:txBody>
            <a:bodyPr wrap="square" lIns="45720" tIns="45720" rIns="45720" bIns="45720" rtlCol="0" anchor="ctr" anchorCtr="0">
              <a:noAutofit/>
            </a:bodyPr>
            <a:lstStyle/>
            <a:p>
              <a:pPr>
                <a:lnSpc>
                  <a:spcPct val="90000"/>
                </a:lnSpc>
                <a:spcBef>
                  <a:spcPts val="100"/>
                </a:spcBef>
                <a:spcAft>
                  <a:spcPts val="100"/>
                </a:spcAft>
              </a:pPr>
              <a:r>
                <a:rPr lang="en-US" sz="900" b="1" dirty="0">
                  <a:solidFill>
                    <a:srgbClr val="FFFFFF"/>
                  </a:solidFill>
                </a:rPr>
                <a:t>Small data centers</a:t>
              </a:r>
            </a:p>
          </p:txBody>
        </p:sp>
        <p:sp>
          <p:nvSpPr>
            <p:cNvPr id="15" name="Rectangle 14"/>
            <p:cNvSpPr/>
            <p:nvPr/>
          </p:nvSpPr>
          <p:spPr>
            <a:xfrm>
              <a:off x="3414528" y="1557603"/>
              <a:ext cx="1073668" cy="252345"/>
            </a:xfrm>
            <a:prstGeom prst="rect">
              <a:avLst/>
            </a:prstGeom>
            <a:noFill/>
            <a:ln w="12700">
              <a:noFill/>
            </a:ln>
            <a:effectLst/>
          </p:spPr>
          <p:txBody>
            <a:bodyPr wrap="square" lIns="45720" tIns="45720" rIns="45720" bIns="45720" rtlCol="0" anchor="ctr" anchorCtr="0">
              <a:noAutofit/>
            </a:bodyPr>
            <a:lstStyle/>
            <a:p>
              <a:pPr>
                <a:lnSpc>
                  <a:spcPct val="90000"/>
                </a:lnSpc>
                <a:spcBef>
                  <a:spcPts val="100"/>
                </a:spcBef>
                <a:spcAft>
                  <a:spcPts val="100"/>
                </a:spcAft>
              </a:pPr>
              <a:r>
                <a:rPr lang="en-US" sz="900" b="1" dirty="0">
                  <a:solidFill>
                    <a:srgbClr val="FFFFFF"/>
                  </a:solidFill>
                </a:rPr>
                <a:t>Small business</a:t>
              </a:r>
            </a:p>
          </p:txBody>
        </p:sp>
        <p:sp>
          <p:nvSpPr>
            <p:cNvPr id="16" name="Rectangle 15"/>
            <p:cNvSpPr/>
            <p:nvPr/>
          </p:nvSpPr>
          <p:spPr>
            <a:xfrm>
              <a:off x="4686207" y="1557603"/>
              <a:ext cx="1739829" cy="252345"/>
            </a:xfrm>
            <a:prstGeom prst="rect">
              <a:avLst/>
            </a:prstGeom>
            <a:noFill/>
            <a:ln w="12700">
              <a:noFill/>
            </a:ln>
            <a:effectLst/>
          </p:spPr>
          <p:txBody>
            <a:bodyPr wrap="square" lIns="45720" tIns="45720" rIns="45720" bIns="45720" rtlCol="0" anchor="ctr" anchorCtr="0">
              <a:noAutofit/>
            </a:bodyPr>
            <a:lstStyle/>
            <a:p>
              <a:pPr>
                <a:lnSpc>
                  <a:spcPct val="90000"/>
                </a:lnSpc>
                <a:spcBef>
                  <a:spcPts val="100"/>
                </a:spcBef>
                <a:spcAft>
                  <a:spcPts val="100"/>
                </a:spcAft>
              </a:pPr>
              <a:r>
                <a:rPr lang="en-US" sz="900" b="1" dirty="0">
                  <a:solidFill>
                    <a:srgbClr val="FFFFFF"/>
                  </a:solidFill>
                </a:rPr>
                <a:t>Remote &amp; branch offices</a:t>
              </a:r>
            </a:p>
          </p:txBody>
        </p:sp>
        <p:sp>
          <p:nvSpPr>
            <p:cNvPr id="17" name="Rectangle 16"/>
            <p:cNvSpPr/>
            <p:nvPr/>
          </p:nvSpPr>
          <p:spPr>
            <a:xfrm>
              <a:off x="8141834" y="1557603"/>
              <a:ext cx="2040674" cy="252345"/>
            </a:xfrm>
            <a:prstGeom prst="rect">
              <a:avLst/>
            </a:prstGeom>
            <a:noFill/>
            <a:ln w="12700">
              <a:noFill/>
            </a:ln>
            <a:effectLst/>
          </p:spPr>
          <p:txBody>
            <a:bodyPr wrap="square" lIns="45720" tIns="45720" rIns="45720" bIns="45720" rtlCol="0" anchor="ctr" anchorCtr="0">
              <a:noAutofit/>
            </a:bodyPr>
            <a:lstStyle/>
            <a:p>
              <a:pPr>
                <a:lnSpc>
                  <a:spcPct val="90000"/>
                </a:lnSpc>
                <a:spcBef>
                  <a:spcPts val="100"/>
                </a:spcBef>
                <a:spcAft>
                  <a:spcPts val="100"/>
                </a:spcAft>
              </a:pPr>
              <a:r>
                <a:rPr lang="en-US" sz="900" b="1" dirty="0">
                  <a:solidFill>
                    <a:srgbClr val="FFFFFF"/>
                  </a:solidFill>
                </a:rPr>
                <a:t>Medium to large data centers</a:t>
              </a:r>
            </a:p>
          </p:txBody>
        </p:sp>
        <p:sp>
          <p:nvSpPr>
            <p:cNvPr id="18" name="Rectangle 17"/>
            <p:cNvSpPr/>
            <p:nvPr/>
          </p:nvSpPr>
          <p:spPr>
            <a:xfrm>
              <a:off x="10380483" y="1557603"/>
              <a:ext cx="893942" cy="252345"/>
            </a:xfrm>
            <a:prstGeom prst="rect">
              <a:avLst/>
            </a:prstGeom>
            <a:noFill/>
            <a:ln w="12700">
              <a:noFill/>
            </a:ln>
            <a:effectLst/>
          </p:spPr>
          <p:txBody>
            <a:bodyPr wrap="square" lIns="45720" tIns="45720" rIns="45720" bIns="45720" rtlCol="0" anchor="ctr" anchorCtr="0">
              <a:noAutofit/>
            </a:bodyPr>
            <a:lstStyle/>
            <a:p>
              <a:pPr>
                <a:lnSpc>
                  <a:spcPct val="90000"/>
                </a:lnSpc>
                <a:spcBef>
                  <a:spcPts val="100"/>
                </a:spcBef>
                <a:spcAft>
                  <a:spcPts val="100"/>
                </a:spcAft>
              </a:pPr>
              <a:r>
                <a:rPr lang="en-US" sz="900" b="1" dirty="0">
                  <a:solidFill>
                    <a:srgbClr val="FFFFFF"/>
                  </a:solidFill>
                </a:rPr>
                <a:t>Hyperscale</a:t>
              </a:r>
              <a:r>
                <a:rPr lang="en-US" sz="900" b="1" baseline="30000" dirty="0">
                  <a:solidFill>
                    <a:srgbClr val="FFFFFF"/>
                  </a:solidFill>
                </a:rPr>
                <a:t>1</a:t>
              </a:r>
            </a:p>
          </p:txBody>
        </p:sp>
        <p:sp>
          <p:nvSpPr>
            <p:cNvPr id="19" name="Rectangle 18"/>
            <p:cNvSpPr/>
            <p:nvPr/>
          </p:nvSpPr>
          <p:spPr>
            <a:xfrm>
              <a:off x="2289383" y="1557603"/>
              <a:ext cx="927154" cy="252345"/>
            </a:xfrm>
            <a:prstGeom prst="rect">
              <a:avLst/>
            </a:prstGeom>
            <a:noFill/>
            <a:ln w="12700">
              <a:noFill/>
            </a:ln>
            <a:effectLst/>
          </p:spPr>
          <p:txBody>
            <a:bodyPr wrap="square" lIns="45720" tIns="45720" rIns="45720" bIns="45720" rtlCol="0" anchor="ctr" anchorCtr="0">
              <a:noAutofit/>
            </a:bodyPr>
            <a:lstStyle/>
            <a:p>
              <a:pPr>
                <a:lnSpc>
                  <a:spcPct val="90000"/>
                </a:lnSpc>
                <a:spcBef>
                  <a:spcPts val="100"/>
                </a:spcBef>
                <a:spcAft>
                  <a:spcPts val="100"/>
                </a:spcAft>
              </a:pPr>
              <a:r>
                <a:rPr lang="en-US" sz="900" b="1" dirty="0">
                  <a:solidFill>
                    <a:srgbClr val="FFFFFF"/>
                  </a:solidFill>
                </a:rPr>
                <a:t>Home office</a:t>
              </a:r>
            </a:p>
          </p:txBody>
        </p:sp>
        <p:sp>
          <p:nvSpPr>
            <p:cNvPr id="20" name="Rounded Rectangle 19"/>
            <p:cNvSpPr/>
            <p:nvPr/>
          </p:nvSpPr>
          <p:spPr>
            <a:xfrm>
              <a:off x="2289383" y="4900507"/>
              <a:ext cx="4958902" cy="1070548"/>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45720" rtlCol="0" anchor="b" anchorCtr="0">
              <a:noAutofit/>
            </a:bodyPr>
            <a:lstStyle/>
            <a:p>
              <a:pPr>
                <a:lnSpc>
                  <a:spcPct val="90000"/>
                </a:lnSpc>
              </a:pPr>
              <a:endParaRPr lang="en-US" sz="1100" b="1" dirty="0">
                <a:solidFill>
                  <a:schemeClr val="bg1"/>
                </a:solidFill>
              </a:endParaRPr>
            </a:p>
          </p:txBody>
        </p:sp>
        <p:sp>
          <p:nvSpPr>
            <p:cNvPr id="21" name="TextBox 20"/>
            <p:cNvSpPr txBox="1"/>
            <p:nvPr/>
          </p:nvSpPr>
          <p:spPr>
            <a:xfrm>
              <a:off x="3481558" y="5628355"/>
              <a:ext cx="617651" cy="225500"/>
            </a:xfrm>
            <a:prstGeom prst="rect">
              <a:avLst/>
            </a:prstGeom>
            <a:noFill/>
            <a:ln>
              <a:noFill/>
            </a:ln>
          </p:spPr>
          <p:txBody>
            <a:bodyPr wrap="none" lIns="0" tIns="0" rIns="0" bIns="0" rtlCol="0">
              <a:noAutofit/>
            </a:bodyPr>
            <a:lstStyle/>
            <a:p>
              <a:pPr>
                <a:lnSpc>
                  <a:spcPct val="90000"/>
                </a:lnSpc>
              </a:pPr>
              <a:r>
                <a:rPr lang="en-US" sz="700" b="1" dirty="0"/>
                <a:t>T110 </a:t>
              </a:r>
              <a:r>
                <a:rPr lang="en-US" sz="700" b="1" dirty="0" smtClean="0"/>
                <a:t>II*</a:t>
              </a:r>
              <a:endParaRPr lang="en-US" sz="700" b="1" dirty="0"/>
            </a:p>
            <a:p>
              <a:pPr>
                <a:lnSpc>
                  <a:spcPct val="90000"/>
                </a:lnSpc>
              </a:pPr>
              <a:r>
                <a:rPr lang="en-US" sz="700" b="1" dirty="0"/>
                <a:t>Entry SMB 1S</a:t>
              </a:r>
            </a:p>
          </p:txBody>
        </p:sp>
        <p:sp>
          <p:nvSpPr>
            <p:cNvPr id="22" name="TextBox 21"/>
            <p:cNvSpPr txBox="1"/>
            <p:nvPr/>
          </p:nvSpPr>
          <p:spPr>
            <a:xfrm>
              <a:off x="5388709" y="5628355"/>
              <a:ext cx="695309" cy="225500"/>
            </a:xfrm>
            <a:prstGeom prst="rect">
              <a:avLst/>
            </a:prstGeom>
            <a:noFill/>
            <a:ln>
              <a:noFill/>
            </a:ln>
          </p:spPr>
          <p:txBody>
            <a:bodyPr wrap="none" lIns="0" tIns="0" rIns="0" bIns="0" rtlCol="0" anchor="t" anchorCtr="0">
              <a:noAutofit/>
            </a:bodyPr>
            <a:lstStyle/>
            <a:p>
              <a:pPr>
                <a:lnSpc>
                  <a:spcPct val="90000"/>
                </a:lnSpc>
              </a:pPr>
              <a:r>
                <a:rPr lang="en-US" sz="700" b="1" dirty="0" smtClean="0"/>
                <a:t>T420*</a:t>
              </a:r>
              <a:r>
                <a:rPr lang="en-US" sz="700" b="1" dirty="0"/>
                <a:t/>
              </a:r>
              <a:br>
                <a:rPr lang="en-US" sz="700" b="1" dirty="0"/>
              </a:br>
              <a:r>
                <a:rPr lang="en-US" sz="700" b="1" dirty="0" smtClean="0"/>
                <a:t>Mainstream 2S</a:t>
              </a:r>
              <a:endParaRPr lang="en-US" sz="700" b="1" dirty="0"/>
            </a:p>
          </p:txBody>
        </p:sp>
        <p:sp>
          <p:nvSpPr>
            <p:cNvPr id="23" name="TextBox 22"/>
            <p:cNvSpPr txBox="1"/>
            <p:nvPr/>
          </p:nvSpPr>
          <p:spPr>
            <a:xfrm>
              <a:off x="6330740" y="5628355"/>
              <a:ext cx="534575" cy="225500"/>
            </a:xfrm>
            <a:prstGeom prst="rect">
              <a:avLst/>
            </a:prstGeom>
            <a:noFill/>
            <a:ln>
              <a:noFill/>
            </a:ln>
          </p:spPr>
          <p:txBody>
            <a:bodyPr wrap="none" lIns="0" tIns="0" rIns="0" bIns="0" rtlCol="0" anchor="t" anchorCtr="0">
              <a:noAutofit/>
            </a:bodyPr>
            <a:lstStyle/>
            <a:p>
              <a:pPr>
                <a:lnSpc>
                  <a:spcPct val="90000"/>
                </a:lnSpc>
              </a:pPr>
              <a:r>
                <a:rPr lang="en-US" sz="700" b="1" dirty="0" smtClean="0"/>
                <a:t>T620*</a:t>
              </a:r>
              <a:r>
                <a:rPr lang="en-US" sz="700" b="1" dirty="0"/>
                <a:t/>
              </a:r>
              <a:br>
                <a:rPr lang="en-US" sz="700" b="1" dirty="0"/>
              </a:br>
              <a:r>
                <a:rPr lang="en-US" sz="700" b="1" dirty="0"/>
                <a:t>Scalable 2S</a:t>
              </a:r>
            </a:p>
          </p:txBody>
        </p:sp>
        <p:sp>
          <p:nvSpPr>
            <p:cNvPr id="24" name="TextBox 23"/>
            <p:cNvSpPr txBox="1"/>
            <p:nvPr/>
          </p:nvSpPr>
          <p:spPr>
            <a:xfrm>
              <a:off x="2483056" y="5628355"/>
              <a:ext cx="465947" cy="225500"/>
            </a:xfrm>
            <a:prstGeom prst="rect">
              <a:avLst/>
            </a:prstGeom>
            <a:noFill/>
          </p:spPr>
          <p:txBody>
            <a:bodyPr wrap="none" lIns="0" tIns="0" rIns="0" bIns="0" rtlCol="0">
              <a:noAutofit/>
            </a:bodyPr>
            <a:lstStyle/>
            <a:p>
              <a:pPr>
                <a:lnSpc>
                  <a:spcPct val="90000"/>
                </a:lnSpc>
              </a:pPr>
              <a:r>
                <a:rPr lang="en-US" sz="700" b="1" dirty="0" smtClean="0"/>
                <a:t>T20*</a:t>
              </a:r>
              <a:endParaRPr lang="en-US" sz="700" b="1" dirty="0"/>
            </a:p>
            <a:p>
              <a:pPr>
                <a:lnSpc>
                  <a:spcPct val="90000"/>
                </a:lnSpc>
              </a:pPr>
              <a:r>
                <a:rPr lang="en-US" sz="700" b="1" dirty="0" smtClean="0"/>
                <a:t>SOHO</a:t>
              </a:r>
              <a:r>
                <a:rPr lang="en-US" sz="700" b="1" baseline="30000" dirty="0"/>
                <a:t>4</a:t>
              </a:r>
              <a:r>
                <a:rPr lang="en-US" sz="700" b="1" baseline="30000" dirty="0" smtClean="0"/>
                <a:t> </a:t>
              </a:r>
              <a:r>
                <a:rPr lang="en-US" sz="700" b="1" dirty="0"/>
                <a:t>1S</a:t>
              </a:r>
            </a:p>
          </p:txBody>
        </p:sp>
        <p:pic>
          <p:nvPicPr>
            <p:cNvPr id="25"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479615" y="5181503"/>
              <a:ext cx="478178" cy="39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411752" y="5628355"/>
              <a:ext cx="689890" cy="225500"/>
            </a:xfrm>
            <a:prstGeom prst="rect">
              <a:avLst/>
            </a:prstGeom>
            <a:noFill/>
            <a:ln>
              <a:noFill/>
            </a:ln>
          </p:spPr>
          <p:txBody>
            <a:bodyPr wrap="none" lIns="0" tIns="0" rIns="0" bIns="0" rtlCol="0" anchor="t" anchorCtr="0">
              <a:noAutofit/>
            </a:bodyPr>
            <a:lstStyle/>
            <a:p>
              <a:pPr>
                <a:lnSpc>
                  <a:spcPct val="90000"/>
                </a:lnSpc>
              </a:pPr>
              <a:r>
                <a:rPr lang="en-US" sz="700" b="1" dirty="0" smtClean="0"/>
                <a:t>T320*</a:t>
              </a:r>
              <a:r>
                <a:rPr lang="en-US" sz="700" b="1" dirty="0"/>
                <a:t/>
              </a:r>
              <a:br>
                <a:rPr lang="en-US" sz="700" b="1" dirty="0"/>
              </a:br>
              <a:r>
                <a:rPr lang="en-US" sz="700" b="1" dirty="0" smtClean="0"/>
                <a:t>Mainstream 1S</a:t>
              </a:r>
              <a:endParaRPr lang="en-US" sz="700" b="1" dirty="0"/>
            </a:p>
          </p:txBody>
        </p:sp>
        <p:sp>
          <p:nvSpPr>
            <p:cNvPr id="27" name="Rounded Rectangle 26"/>
            <p:cNvSpPr/>
            <p:nvPr/>
          </p:nvSpPr>
          <p:spPr>
            <a:xfrm>
              <a:off x="3117212" y="3344021"/>
              <a:ext cx="7276134" cy="1295443"/>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45720" rtlCol="0" anchor="b" anchorCtr="0">
              <a:noAutofit/>
            </a:bodyPr>
            <a:lstStyle/>
            <a:p>
              <a:pPr>
                <a:lnSpc>
                  <a:spcPct val="90000"/>
                </a:lnSpc>
              </a:pPr>
              <a:endParaRPr lang="en-US" sz="1100" b="1" dirty="0">
                <a:solidFill>
                  <a:schemeClr val="bg1"/>
                </a:solidFill>
              </a:endParaRPr>
            </a:p>
          </p:txBody>
        </p:sp>
        <p:sp>
          <p:nvSpPr>
            <p:cNvPr id="28" name="Rectangle 27"/>
            <p:cNvSpPr/>
            <p:nvPr/>
          </p:nvSpPr>
          <p:spPr>
            <a:xfrm>
              <a:off x="3117212" y="3293374"/>
              <a:ext cx="7276134" cy="268452"/>
            </a:xfrm>
            <a:prstGeom prst="rect">
              <a:avLst/>
            </a:prstGeom>
            <a:solidFill>
              <a:schemeClr val="accent1"/>
            </a:solidFill>
            <a:ln w="12700">
              <a:solidFill>
                <a:schemeClr val="accent1"/>
              </a:solidFill>
            </a:ln>
            <a:effectLst/>
          </p:spPr>
          <p:txBody>
            <a:bodyPr wrap="square" lIns="45720" tIns="45720" rIns="0" bIns="45720" rtlCol="0" anchor="ctr" anchorCtr="0">
              <a:noAutofit/>
            </a:bodyPr>
            <a:lstStyle/>
            <a:p>
              <a:pPr>
                <a:lnSpc>
                  <a:spcPct val="90000"/>
                </a:lnSpc>
                <a:spcBef>
                  <a:spcPts val="100"/>
                </a:spcBef>
                <a:spcAft>
                  <a:spcPts val="100"/>
                </a:spcAft>
              </a:pPr>
              <a:r>
                <a:rPr lang="en-US" sz="1000" b="1" dirty="0">
                  <a:solidFill>
                    <a:srgbClr val="FFFFFF"/>
                  </a:solidFill>
                </a:rPr>
                <a:t>PowerEdge rack-optimized servers</a:t>
              </a:r>
            </a:p>
          </p:txBody>
        </p:sp>
        <p:pic>
          <p:nvPicPr>
            <p:cNvPr id="29" name="Picture 1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711606" y="4267177"/>
              <a:ext cx="931550" cy="41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672410" y="4388020"/>
              <a:ext cx="1448669" cy="225500"/>
            </a:xfrm>
            <a:prstGeom prst="rect">
              <a:avLst/>
            </a:prstGeom>
            <a:noFill/>
          </p:spPr>
          <p:txBody>
            <a:bodyPr wrap="square" lIns="0" tIns="0" rIns="0" bIns="0" rtlCol="0" anchor="t" anchorCtr="0">
              <a:noAutofit/>
            </a:bodyPr>
            <a:lstStyle/>
            <a:p>
              <a:pPr>
                <a:lnSpc>
                  <a:spcPct val="90000"/>
                </a:lnSpc>
              </a:pPr>
              <a:r>
                <a:rPr lang="en-US" sz="700" b="1" dirty="0" smtClean="0"/>
                <a:t>R720*, R720xd*, R715 Performance 2S (2U)</a:t>
              </a:r>
              <a:endParaRPr lang="en-US" sz="700" b="1" dirty="0"/>
            </a:p>
          </p:txBody>
        </p:sp>
        <p:pic>
          <p:nvPicPr>
            <p:cNvPr id="31" name="Picture 1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044661" y="3680908"/>
              <a:ext cx="913313" cy="41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9003406" y="3772979"/>
              <a:ext cx="780052" cy="225500"/>
            </a:xfrm>
            <a:prstGeom prst="rect">
              <a:avLst/>
            </a:prstGeom>
            <a:noFill/>
          </p:spPr>
          <p:txBody>
            <a:bodyPr wrap="square" lIns="0" tIns="0" rIns="0" bIns="0" rtlCol="0" anchor="t" anchorCtr="0">
              <a:noAutofit/>
            </a:bodyPr>
            <a:lstStyle/>
            <a:p>
              <a:pPr>
                <a:lnSpc>
                  <a:spcPct val="90000"/>
                </a:lnSpc>
              </a:pPr>
              <a:r>
                <a:rPr lang="en-US" sz="700" b="1" dirty="0" smtClean="0"/>
                <a:t>R820*, R815</a:t>
              </a:r>
              <a:r>
                <a:rPr lang="en-US" sz="700" b="1" dirty="0"/>
                <a:t/>
              </a:r>
              <a:br>
                <a:rPr lang="en-US" sz="700" b="1" dirty="0"/>
              </a:br>
              <a:r>
                <a:rPr lang="en-US" sz="700" b="1" dirty="0" smtClean="0"/>
                <a:t>Dense 4S (2U)</a:t>
              </a:r>
              <a:endParaRPr lang="en-US" sz="700" b="1" dirty="0"/>
            </a:p>
          </p:txBody>
        </p:sp>
        <p:pic>
          <p:nvPicPr>
            <p:cNvPr id="33" name="Picture 1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701571" y="3557905"/>
              <a:ext cx="937758" cy="42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672410" y="3619090"/>
              <a:ext cx="1002924" cy="225500"/>
            </a:xfrm>
            <a:prstGeom prst="rect">
              <a:avLst/>
            </a:prstGeom>
            <a:noFill/>
          </p:spPr>
          <p:txBody>
            <a:bodyPr wrap="square" lIns="0" tIns="0" rIns="0" bIns="0" rtlCol="0" anchor="t" anchorCtr="0">
              <a:noAutofit/>
            </a:bodyPr>
            <a:lstStyle/>
            <a:p>
              <a:pPr>
                <a:lnSpc>
                  <a:spcPct val="90000"/>
                </a:lnSpc>
              </a:pPr>
              <a:r>
                <a:rPr lang="en-US" sz="700" b="1" dirty="0" smtClean="0"/>
                <a:t>R520*, R515</a:t>
              </a:r>
              <a:r>
                <a:rPr lang="en-US" sz="700" b="1" dirty="0"/>
                <a:t/>
              </a:r>
              <a:br>
                <a:rPr lang="en-US" sz="700" b="1" dirty="0"/>
              </a:br>
              <a:r>
                <a:rPr lang="en-US" sz="700" b="1" dirty="0" smtClean="0"/>
                <a:t>Mainstream 2S (2U</a:t>
              </a:r>
              <a:r>
                <a:rPr lang="en-US" sz="700" b="1" dirty="0"/>
                <a:t>)</a:t>
              </a:r>
            </a:p>
          </p:txBody>
        </p:sp>
        <p:pic>
          <p:nvPicPr>
            <p:cNvPr id="35" name="Picture 10"/>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02049" y="4302097"/>
              <a:ext cx="913775" cy="35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4236445" y="4389438"/>
              <a:ext cx="1002924" cy="225500"/>
            </a:xfrm>
            <a:prstGeom prst="rect">
              <a:avLst/>
            </a:prstGeom>
            <a:noFill/>
          </p:spPr>
          <p:txBody>
            <a:bodyPr wrap="square" lIns="0" tIns="0" rIns="0" bIns="0" rtlCol="0" anchor="t" anchorCtr="0">
              <a:noAutofit/>
            </a:bodyPr>
            <a:lstStyle/>
            <a:p>
              <a:pPr>
                <a:lnSpc>
                  <a:spcPct val="90000"/>
                </a:lnSpc>
              </a:pPr>
              <a:r>
                <a:rPr lang="en-US" sz="700" b="1" dirty="0" smtClean="0"/>
                <a:t>R420*, R415</a:t>
              </a:r>
              <a:r>
                <a:rPr lang="en-US" sz="700" b="1" dirty="0"/>
                <a:t/>
              </a:r>
              <a:br>
                <a:rPr lang="en-US" sz="700" b="1" dirty="0"/>
              </a:br>
              <a:r>
                <a:rPr lang="en-US" sz="700" b="1" dirty="0" smtClean="0"/>
                <a:t>Mainstream 2S </a:t>
              </a:r>
              <a:r>
                <a:rPr lang="en-US" sz="700" b="1" dirty="0"/>
                <a:t>(</a:t>
              </a:r>
              <a:r>
                <a:rPr lang="en-US" sz="700" b="1" dirty="0" smtClean="0"/>
                <a:t>1U)</a:t>
              </a:r>
              <a:endParaRPr lang="en-US" sz="700" b="1" dirty="0"/>
            </a:p>
          </p:txBody>
        </p:sp>
        <p:pic>
          <p:nvPicPr>
            <p:cNvPr id="37" name="Picture 12"/>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707725" y="3913249"/>
              <a:ext cx="986763" cy="36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672408" y="4009094"/>
              <a:ext cx="1114360" cy="225500"/>
            </a:xfrm>
            <a:prstGeom prst="rect">
              <a:avLst/>
            </a:prstGeom>
            <a:noFill/>
          </p:spPr>
          <p:txBody>
            <a:bodyPr wrap="square" lIns="0" tIns="0" rIns="0" bIns="0" rtlCol="0" anchor="t" anchorCtr="0">
              <a:noAutofit/>
            </a:bodyPr>
            <a:lstStyle/>
            <a:p>
              <a:pPr>
                <a:lnSpc>
                  <a:spcPct val="90000"/>
                </a:lnSpc>
              </a:pPr>
              <a:r>
                <a:rPr lang="en-US" sz="700" b="1" dirty="0" smtClean="0"/>
                <a:t>R620*</a:t>
              </a:r>
              <a:r>
                <a:rPr lang="en-US" sz="700" b="1" dirty="0"/>
                <a:t/>
              </a:r>
              <a:br>
                <a:rPr lang="en-US" sz="700" b="1" dirty="0"/>
              </a:br>
              <a:r>
                <a:rPr lang="en-US" sz="700" b="1" dirty="0" smtClean="0"/>
                <a:t>Performance 2S (1U)</a:t>
              </a:r>
              <a:endParaRPr lang="en-US" sz="700" b="1" dirty="0"/>
            </a:p>
          </p:txBody>
        </p:sp>
        <p:sp>
          <p:nvSpPr>
            <p:cNvPr id="39" name="TextBox 38"/>
            <p:cNvSpPr txBox="1"/>
            <p:nvPr/>
          </p:nvSpPr>
          <p:spPr>
            <a:xfrm>
              <a:off x="4236446" y="3618633"/>
              <a:ext cx="668616" cy="225500"/>
            </a:xfrm>
            <a:prstGeom prst="rect">
              <a:avLst/>
            </a:prstGeom>
            <a:noFill/>
          </p:spPr>
          <p:txBody>
            <a:bodyPr wrap="square" lIns="0" tIns="0" rIns="0" bIns="0" rtlCol="0" anchor="t" anchorCtr="0">
              <a:noAutofit/>
            </a:bodyPr>
            <a:lstStyle/>
            <a:p>
              <a:pPr>
                <a:lnSpc>
                  <a:spcPct val="90000"/>
                </a:lnSpc>
              </a:pPr>
              <a:r>
                <a:rPr lang="en-US" sz="700" b="1" dirty="0" smtClean="0"/>
                <a:t>R210 II*</a:t>
              </a:r>
            </a:p>
            <a:p>
              <a:pPr>
                <a:lnSpc>
                  <a:spcPct val="90000"/>
                </a:lnSpc>
              </a:pPr>
              <a:r>
                <a:rPr lang="en-US" sz="700" b="1" dirty="0" smtClean="0"/>
                <a:t>Entry </a:t>
              </a:r>
              <a:r>
                <a:rPr lang="en-US" sz="700" b="1" dirty="0"/>
                <a:t>1S </a:t>
              </a:r>
              <a:r>
                <a:rPr lang="en-US" sz="700" b="1" dirty="0" smtClean="0"/>
                <a:t>(1U)</a:t>
              </a:r>
              <a:endParaRPr lang="en-US" sz="700" b="1" dirty="0"/>
            </a:p>
          </p:txBody>
        </p:sp>
        <p:sp>
          <p:nvSpPr>
            <p:cNvPr id="40" name="TextBox 39"/>
            <p:cNvSpPr txBox="1"/>
            <p:nvPr/>
          </p:nvSpPr>
          <p:spPr>
            <a:xfrm>
              <a:off x="4236446" y="4009950"/>
              <a:ext cx="1114360" cy="225500"/>
            </a:xfrm>
            <a:prstGeom prst="rect">
              <a:avLst/>
            </a:prstGeom>
            <a:noFill/>
          </p:spPr>
          <p:txBody>
            <a:bodyPr wrap="square" lIns="0" tIns="0" rIns="0" bIns="0" rtlCol="0" anchor="t" anchorCtr="0">
              <a:noAutofit/>
            </a:bodyPr>
            <a:lstStyle/>
            <a:p>
              <a:pPr>
                <a:lnSpc>
                  <a:spcPct val="90000"/>
                </a:lnSpc>
              </a:pPr>
              <a:r>
                <a:rPr lang="en-US" sz="700" b="1" dirty="0" smtClean="0"/>
                <a:t>R320*</a:t>
              </a:r>
              <a:r>
                <a:rPr lang="en-US" sz="700" b="1" dirty="0"/>
                <a:t/>
              </a:r>
              <a:br>
                <a:rPr lang="en-US" sz="700" b="1" dirty="0"/>
              </a:br>
              <a:r>
                <a:rPr lang="en-US" sz="700" b="1" dirty="0" smtClean="0"/>
                <a:t>Mainstream </a:t>
              </a:r>
              <a:r>
                <a:rPr lang="en-US" sz="700" b="1" dirty="0"/>
                <a:t>1S </a:t>
              </a:r>
              <a:r>
                <a:rPr lang="en-US" sz="700" b="1" dirty="0" smtClean="0"/>
                <a:t>(1U</a:t>
              </a:r>
              <a:r>
                <a:rPr lang="en-US" sz="700" b="1" dirty="0"/>
                <a:t>)</a:t>
              </a:r>
            </a:p>
          </p:txBody>
        </p:sp>
        <p:pic>
          <p:nvPicPr>
            <p:cNvPr id="41" name="Picture 9"/>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323420" y="3934814"/>
              <a:ext cx="891488" cy="34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9003407" y="4161672"/>
              <a:ext cx="1337232" cy="225500"/>
            </a:xfrm>
            <a:prstGeom prst="rect">
              <a:avLst/>
            </a:prstGeom>
            <a:noFill/>
          </p:spPr>
          <p:txBody>
            <a:bodyPr wrap="square" lIns="0" tIns="0" rIns="0" bIns="0" rtlCol="0" anchor="t" anchorCtr="0">
              <a:noAutofit/>
            </a:bodyPr>
            <a:lstStyle/>
            <a:p>
              <a:pPr>
                <a:lnSpc>
                  <a:spcPct val="90000"/>
                </a:lnSpc>
              </a:pPr>
              <a:r>
                <a:rPr lang="en-US" sz="700" b="1" dirty="0" smtClean="0"/>
                <a:t>R910*</a:t>
              </a:r>
              <a:r>
                <a:rPr lang="en-US" sz="700" b="1" dirty="0"/>
                <a:t/>
              </a:r>
              <a:br>
                <a:rPr lang="en-US" sz="700" b="1" dirty="0"/>
              </a:br>
              <a:r>
                <a:rPr lang="en-US" sz="700" b="1" dirty="0" smtClean="0"/>
                <a:t>Highly </a:t>
              </a:r>
              <a:r>
                <a:rPr lang="en-US" sz="700" b="1" dirty="0"/>
                <a:t>s</a:t>
              </a:r>
              <a:r>
                <a:rPr lang="en-US" sz="700" b="1" dirty="0" smtClean="0"/>
                <a:t>calable 4S (4U)</a:t>
              </a:r>
              <a:endParaRPr lang="en-US" sz="700" b="1" dirty="0"/>
            </a:p>
          </p:txBody>
        </p:sp>
        <p:pic>
          <p:nvPicPr>
            <p:cNvPr id="43" name="Picture 14"/>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136432" y="4146337"/>
              <a:ext cx="757810" cy="34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3875212" y="1898852"/>
              <a:ext cx="2403134" cy="1295443"/>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45720" rtlCol="0" anchor="b" anchorCtr="0">
              <a:noAutofit/>
            </a:bodyPr>
            <a:lstStyle/>
            <a:p>
              <a:pPr>
                <a:lnSpc>
                  <a:spcPct val="90000"/>
                </a:lnSpc>
              </a:pPr>
              <a:endParaRPr lang="en-US" sz="1100" b="1" dirty="0">
                <a:solidFill>
                  <a:schemeClr val="bg1"/>
                </a:solidFill>
              </a:endParaRPr>
            </a:p>
          </p:txBody>
        </p:sp>
        <p:sp>
          <p:nvSpPr>
            <p:cNvPr id="45" name="TextBox 44"/>
            <p:cNvSpPr txBox="1"/>
            <p:nvPr/>
          </p:nvSpPr>
          <p:spPr>
            <a:xfrm>
              <a:off x="3958816" y="2827069"/>
              <a:ext cx="2005848" cy="338250"/>
            </a:xfrm>
            <a:prstGeom prst="rect">
              <a:avLst/>
            </a:prstGeom>
            <a:noFill/>
          </p:spPr>
          <p:txBody>
            <a:bodyPr wrap="square" lIns="0" tIns="0" rIns="0" bIns="0" rtlCol="0" anchor="t" anchorCtr="0">
              <a:noAutofit/>
            </a:bodyPr>
            <a:lstStyle/>
            <a:p>
              <a:pPr fontAlgn="base">
                <a:lnSpc>
                  <a:spcPct val="90000"/>
                </a:lnSpc>
              </a:pPr>
              <a:r>
                <a:rPr lang="en-US" sz="700" b="1" dirty="0" smtClean="0"/>
                <a:t>PowerEdge VRTX*</a:t>
              </a:r>
              <a:r>
                <a:rPr lang="en-US" sz="700" b="1" dirty="0"/>
                <a:t/>
              </a:r>
              <a:br>
                <a:rPr lang="en-US" sz="700" b="1" dirty="0"/>
              </a:br>
              <a:r>
                <a:rPr lang="en-US" sz="700" b="1" dirty="0" smtClean="0"/>
                <a:t>Dense 2S/4S, storage &amp; </a:t>
              </a:r>
              <a:br>
                <a:rPr lang="en-US" sz="700" b="1" dirty="0" smtClean="0"/>
              </a:br>
              <a:r>
                <a:rPr lang="en-US" sz="700" b="1" dirty="0" smtClean="0"/>
                <a:t>networking for SMB</a:t>
              </a:r>
              <a:r>
                <a:rPr lang="en-US" sz="700" b="1" baseline="30000" dirty="0"/>
                <a:t>2</a:t>
              </a:r>
              <a:r>
                <a:rPr lang="en-US" sz="700" b="1" baseline="30000" dirty="0" smtClean="0"/>
                <a:t> </a:t>
              </a:r>
              <a:r>
                <a:rPr lang="en-US" sz="700" b="1" dirty="0" smtClean="0"/>
                <a:t>&amp; ROBO</a:t>
              </a:r>
              <a:r>
                <a:rPr lang="en-US" sz="700" b="1" baseline="30000" dirty="0" smtClean="0"/>
                <a:t>3</a:t>
              </a:r>
              <a:endParaRPr lang="en-US" sz="700" b="1" baseline="30000" dirty="0"/>
            </a:p>
          </p:txBody>
        </p:sp>
        <p:sp>
          <p:nvSpPr>
            <p:cNvPr id="46" name="Rounded Rectangle 45"/>
            <p:cNvSpPr/>
            <p:nvPr/>
          </p:nvSpPr>
          <p:spPr>
            <a:xfrm>
              <a:off x="3875212" y="1856257"/>
              <a:ext cx="2403134" cy="252345"/>
            </a:xfrm>
            <a:prstGeom prst="roundRect">
              <a:avLst>
                <a:gd name="adj" fmla="val 0"/>
              </a:avLst>
            </a:prstGeom>
            <a:solidFill>
              <a:schemeClr val="accent1"/>
            </a:solidFill>
            <a:ln w="12700">
              <a:solidFill>
                <a:schemeClr val="accent1"/>
              </a:solidFill>
            </a:ln>
            <a:effectLst/>
          </p:spPr>
          <p:txBody>
            <a:bodyPr wrap="square" lIns="45720" tIns="45720" rIns="0" bIns="45720" rtlCol="0" anchor="ctr" anchorCtr="0">
              <a:noAutofit/>
            </a:bodyPr>
            <a:lstStyle/>
            <a:p>
              <a:pPr>
                <a:lnSpc>
                  <a:spcPct val="90000"/>
                </a:lnSpc>
                <a:spcBef>
                  <a:spcPts val="100"/>
                </a:spcBef>
                <a:spcAft>
                  <a:spcPts val="100"/>
                </a:spcAft>
              </a:pPr>
              <a:r>
                <a:rPr lang="en-US" sz="900" b="1" dirty="0">
                  <a:solidFill>
                    <a:srgbClr val="FFFFFF"/>
                  </a:solidFill>
                </a:rPr>
                <a:t>Shared infrastructure</a:t>
              </a:r>
            </a:p>
          </p:txBody>
        </p:sp>
        <p:pic>
          <p:nvPicPr>
            <p:cNvPr id="47" name="Picture 4" descr="C:\Users\tad_walsh\Pictures\VRTX front diagonal 25 x 2_5 inch HDD.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824165" y="2164871"/>
              <a:ext cx="520726" cy="566258"/>
            </a:xfrm>
            <a:prstGeom prst="rect">
              <a:avLst/>
            </a:prstGeom>
            <a:noFill/>
          </p:spPr>
        </p:pic>
        <p:pic>
          <p:nvPicPr>
            <p:cNvPr id="48" name="Picture 6"/>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728127" y="2119948"/>
              <a:ext cx="547668" cy="71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6381633" y="1898852"/>
              <a:ext cx="4011696" cy="129544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45720" rtlCol="0" anchor="b" anchorCtr="0">
              <a:noAutofit/>
            </a:bodyPr>
            <a:lstStyle/>
            <a:p>
              <a:pPr>
                <a:lnSpc>
                  <a:spcPct val="90000"/>
                </a:lnSpc>
              </a:pPr>
              <a:endParaRPr lang="en-US" sz="1100" b="1" dirty="0">
                <a:solidFill>
                  <a:schemeClr val="bg1"/>
                </a:solidFill>
              </a:endParaRPr>
            </a:p>
          </p:txBody>
        </p:sp>
        <p:sp>
          <p:nvSpPr>
            <p:cNvPr id="50" name="TextBox 49"/>
            <p:cNvSpPr txBox="1"/>
            <p:nvPr/>
          </p:nvSpPr>
          <p:spPr>
            <a:xfrm>
              <a:off x="6465254" y="2919935"/>
              <a:ext cx="4022187" cy="225500"/>
            </a:xfrm>
            <a:prstGeom prst="rect">
              <a:avLst/>
            </a:prstGeom>
            <a:noFill/>
          </p:spPr>
          <p:txBody>
            <a:bodyPr wrap="square" lIns="0" tIns="0" rIns="0" bIns="0" rtlCol="0" anchor="t" anchorCtr="0">
              <a:noAutofit/>
            </a:bodyPr>
            <a:lstStyle/>
            <a:p>
              <a:pPr fontAlgn="base">
                <a:lnSpc>
                  <a:spcPct val="90000"/>
                </a:lnSpc>
              </a:pPr>
              <a:r>
                <a:rPr lang="en-US" sz="700" b="1" dirty="0" smtClean="0"/>
                <a:t>PowerEdge M420*, M520*, M620*, M820*, M915, M1000e </a:t>
              </a:r>
              <a:r>
                <a:rPr lang="en-US" sz="700" b="1" dirty="0"/>
                <a:t/>
              </a:r>
              <a:br>
                <a:rPr lang="en-US" sz="700" b="1" dirty="0"/>
              </a:br>
              <a:r>
                <a:rPr lang="en-US" sz="700" b="1" dirty="0"/>
                <a:t>Dense 2S to scalable 4S</a:t>
              </a:r>
            </a:p>
          </p:txBody>
        </p:sp>
        <p:pic>
          <p:nvPicPr>
            <p:cNvPr id="51" name="Picture 3"/>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6487681" y="2215835"/>
              <a:ext cx="638445" cy="61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708672" y="2487209"/>
              <a:ext cx="304378" cy="35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8145562" y="2180692"/>
              <a:ext cx="503010" cy="64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4"/>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198944" y="2487209"/>
              <a:ext cx="304378" cy="35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nvSpPr>
          <p:spPr>
            <a:xfrm>
              <a:off x="6381633" y="1856257"/>
              <a:ext cx="4011696" cy="252345"/>
            </a:xfrm>
            <a:prstGeom prst="rect">
              <a:avLst/>
            </a:prstGeom>
            <a:solidFill>
              <a:schemeClr val="accent1"/>
            </a:solidFill>
            <a:ln w="12700">
              <a:solidFill>
                <a:schemeClr val="accent1"/>
              </a:solidFill>
            </a:ln>
            <a:effectLst/>
          </p:spPr>
          <p:txBody>
            <a:bodyPr wrap="square" lIns="45720" tIns="45720" rIns="0" bIns="45720" rtlCol="0" anchor="ctr" anchorCtr="0">
              <a:noAutofit/>
            </a:bodyPr>
            <a:lstStyle/>
            <a:p>
              <a:pPr>
                <a:lnSpc>
                  <a:spcPct val="90000"/>
                </a:lnSpc>
                <a:spcBef>
                  <a:spcPts val="100"/>
                </a:spcBef>
                <a:spcAft>
                  <a:spcPts val="100"/>
                </a:spcAft>
              </a:pPr>
              <a:r>
                <a:rPr lang="en-US" sz="900" b="1" dirty="0">
                  <a:solidFill>
                    <a:srgbClr val="FFFFFF"/>
                  </a:solidFill>
                </a:rPr>
                <a:t>PowerEdge M-Series blade servers</a:t>
              </a:r>
            </a:p>
          </p:txBody>
        </p:sp>
        <p:sp>
          <p:nvSpPr>
            <p:cNvPr id="56" name="TextBox 55"/>
            <p:cNvSpPr txBox="1"/>
            <p:nvPr/>
          </p:nvSpPr>
          <p:spPr>
            <a:xfrm>
              <a:off x="7411159" y="5625974"/>
              <a:ext cx="2451592" cy="225500"/>
            </a:xfrm>
            <a:prstGeom prst="rect">
              <a:avLst/>
            </a:prstGeom>
            <a:noFill/>
          </p:spPr>
          <p:txBody>
            <a:bodyPr wrap="square" lIns="0" tIns="0" rIns="0" bIns="0" rtlCol="0" anchor="t" anchorCtr="0">
              <a:noAutofit/>
            </a:bodyPr>
            <a:lstStyle/>
            <a:p>
              <a:pPr>
                <a:lnSpc>
                  <a:spcPct val="90000"/>
                </a:lnSpc>
              </a:pPr>
              <a:r>
                <a:rPr lang="en-US" sz="700" b="1" dirty="0" smtClean="0"/>
                <a:t>C5220*, C6015, C6145, C6220*, C8000 series*</a:t>
              </a:r>
              <a:r>
                <a:rPr lang="en-US" sz="700" b="1" dirty="0"/>
                <a:t/>
              </a:r>
              <a:br>
                <a:rPr lang="en-US" sz="700" b="1" dirty="0"/>
              </a:br>
              <a:r>
                <a:rPr lang="en-US" sz="700" b="1" dirty="0" smtClean="0"/>
                <a:t>Cloud &amp; multi-node optimized</a:t>
              </a:r>
              <a:endParaRPr lang="en-US" sz="700" b="1" dirty="0"/>
            </a:p>
          </p:txBody>
        </p:sp>
        <p:pic>
          <p:nvPicPr>
            <p:cNvPr id="57" name="Picture 18"/>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931237" y="5009186"/>
              <a:ext cx="838160" cy="52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7"/>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9029379" y="5113158"/>
              <a:ext cx="882031" cy="2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ounded Rectangle 58"/>
            <p:cNvSpPr/>
            <p:nvPr/>
          </p:nvSpPr>
          <p:spPr>
            <a:xfrm>
              <a:off x="7331968" y="4860921"/>
              <a:ext cx="3061358" cy="1110140"/>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45720" rtlCol="0" anchor="b" anchorCtr="0">
              <a:noAutofit/>
            </a:bodyPr>
            <a:lstStyle/>
            <a:p>
              <a:pPr>
                <a:lnSpc>
                  <a:spcPct val="90000"/>
                </a:lnSpc>
              </a:pPr>
              <a:endParaRPr lang="en-US" sz="1100" b="1" dirty="0">
                <a:solidFill>
                  <a:schemeClr val="bg1"/>
                </a:solidFill>
              </a:endParaRPr>
            </a:p>
          </p:txBody>
        </p:sp>
        <p:sp>
          <p:nvSpPr>
            <p:cNvPr id="61" name="Rounded Rectangle 60"/>
            <p:cNvSpPr/>
            <p:nvPr/>
          </p:nvSpPr>
          <p:spPr>
            <a:xfrm>
              <a:off x="2289383" y="4765092"/>
              <a:ext cx="4958902" cy="252345"/>
            </a:xfrm>
            <a:prstGeom prst="roundRect">
              <a:avLst>
                <a:gd name="adj" fmla="val 0"/>
              </a:avLst>
            </a:prstGeom>
            <a:solidFill>
              <a:schemeClr val="accent1"/>
            </a:solidFill>
            <a:ln w="12700">
              <a:solidFill>
                <a:schemeClr val="accent1"/>
              </a:solidFill>
            </a:ln>
            <a:effectLst/>
          </p:spPr>
          <p:txBody>
            <a:bodyPr wrap="square" lIns="45720" tIns="45720" rIns="0" bIns="45720" rtlCol="0" anchor="ctr" anchorCtr="0">
              <a:noAutofit/>
            </a:bodyPr>
            <a:lstStyle/>
            <a:p>
              <a:pPr>
                <a:lnSpc>
                  <a:spcPct val="90000"/>
                </a:lnSpc>
                <a:spcBef>
                  <a:spcPts val="100"/>
                </a:spcBef>
                <a:spcAft>
                  <a:spcPts val="100"/>
                </a:spcAft>
              </a:pPr>
              <a:r>
                <a:rPr lang="en-US" sz="900" b="1" dirty="0">
                  <a:solidFill>
                    <a:srgbClr val="FFFFFF"/>
                  </a:solidFill>
                </a:rPr>
                <a:t>PowerEdge tower servers</a:t>
              </a:r>
            </a:p>
          </p:txBody>
        </p:sp>
        <p:sp>
          <p:nvSpPr>
            <p:cNvPr id="62" name="Rounded Rectangle 61"/>
            <p:cNvSpPr/>
            <p:nvPr/>
          </p:nvSpPr>
          <p:spPr>
            <a:xfrm>
              <a:off x="7331968" y="4765092"/>
              <a:ext cx="3061361" cy="252345"/>
            </a:xfrm>
            <a:prstGeom prst="roundRect">
              <a:avLst>
                <a:gd name="adj" fmla="val 0"/>
              </a:avLst>
            </a:prstGeom>
            <a:solidFill>
              <a:schemeClr val="accent1"/>
            </a:solidFill>
            <a:ln w="12700">
              <a:solidFill>
                <a:schemeClr val="accent1"/>
              </a:solidFill>
            </a:ln>
            <a:effectLst/>
          </p:spPr>
          <p:txBody>
            <a:bodyPr wrap="square" lIns="45720" tIns="45720" rIns="0" bIns="45720" rtlCol="0" anchor="ctr" anchorCtr="0">
              <a:noAutofit/>
            </a:bodyPr>
            <a:lstStyle/>
            <a:p>
              <a:pPr>
                <a:lnSpc>
                  <a:spcPct val="90000"/>
                </a:lnSpc>
                <a:spcBef>
                  <a:spcPts val="100"/>
                </a:spcBef>
                <a:spcAft>
                  <a:spcPts val="100"/>
                </a:spcAft>
              </a:pPr>
              <a:r>
                <a:rPr lang="en-US" sz="900" b="1" dirty="0">
                  <a:solidFill>
                    <a:srgbClr val="FFFFFF"/>
                  </a:solidFill>
                </a:rPr>
                <a:t>PowerEdge C servers</a:t>
              </a:r>
            </a:p>
          </p:txBody>
        </p:sp>
      </p:grpSp>
      <p:sp>
        <p:nvSpPr>
          <p:cNvPr id="3" name="Rectangle 2"/>
          <p:cNvSpPr/>
          <p:nvPr/>
        </p:nvSpPr>
        <p:spPr>
          <a:xfrm>
            <a:off x="607606" y="5679339"/>
            <a:ext cx="6126480" cy="507831"/>
          </a:xfrm>
          <a:prstGeom prst="rect">
            <a:avLst/>
          </a:prstGeom>
        </p:spPr>
        <p:txBody>
          <a:bodyPr numCol="2">
            <a:noAutofit/>
          </a:bodyPr>
          <a:lstStyle/>
          <a:p>
            <a:pPr marL="115888" lvl="0" indent="-115888">
              <a:buAutoNum type="arabicPeriod"/>
            </a:pPr>
            <a:r>
              <a:rPr lang="en-US" sz="900" dirty="0" smtClean="0">
                <a:solidFill>
                  <a:srgbClr val="444444"/>
                </a:solidFill>
              </a:rPr>
              <a:t>We </a:t>
            </a:r>
            <a:r>
              <a:rPr lang="en-US" sz="900" dirty="0">
                <a:solidFill>
                  <a:srgbClr val="444444"/>
                </a:solidFill>
              </a:rPr>
              <a:t>can work with Dell to create </a:t>
            </a:r>
            <a:r>
              <a:rPr lang="en-US" sz="900" dirty="0" smtClean="0">
                <a:solidFill>
                  <a:srgbClr val="444444"/>
                </a:solidFill>
              </a:rPr>
              <a:t/>
            </a:r>
            <a:br>
              <a:rPr lang="en-US" sz="900" dirty="0" smtClean="0">
                <a:solidFill>
                  <a:srgbClr val="444444"/>
                </a:solidFill>
              </a:rPr>
            </a:br>
            <a:r>
              <a:rPr lang="en-US" sz="900" dirty="0" smtClean="0">
                <a:solidFill>
                  <a:srgbClr val="444444"/>
                </a:solidFill>
              </a:rPr>
              <a:t>custom data </a:t>
            </a:r>
            <a:r>
              <a:rPr lang="en-US" sz="900" dirty="0">
                <a:solidFill>
                  <a:srgbClr val="444444"/>
                </a:solidFill>
              </a:rPr>
              <a:t>solutions for you. </a:t>
            </a:r>
            <a:endParaRPr lang="en-US" sz="900" dirty="0" smtClean="0">
              <a:solidFill>
                <a:srgbClr val="444444"/>
              </a:solidFill>
            </a:endParaRPr>
          </a:p>
          <a:p>
            <a:pPr marL="115888" lvl="0" indent="-115888">
              <a:buAutoNum type="arabicPeriod"/>
            </a:pPr>
            <a:r>
              <a:rPr lang="en-US" sz="900" dirty="0" smtClean="0">
                <a:solidFill>
                  <a:srgbClr val="444444"/>
                </a:solidFill>
              </a:rPr>
              <a:t>Small </a:t>
            </a:r>
            <a:r>
              <a:rPr lang="en-US" sz="900" dirty="0">
                <a:solidFill>
                  <a:srgbClr val="444444"/>
                </a:solidFill>
              </a:rPr>
              <a:t>and medium business </a:t>
            </a:r>
            <a:endParaRPr lang="en-US" sz="900" dirty="0" smtClean="0">
              <a:solidFill>
                <a:srgbClr val="444444"/>
              </a:solidFill>
            </a:endParaRPr>
          </a:p>
          <a:p>
            <a:pPr marL="115888" lvl="0" indent="-115888">
              <a:buAutoNum type="arabicPeriod"/>
            </a:pPr>
            <a:r>
              <a:rPr lang="en-US" sz="900" dirty="0" smtClean="0">
                <a:solidFill>
                  <a:srgbClr val="444444"/>
                </a:solidFill>
              </a:rPr>
              <a:t>Remote </a:t>
            </a:r>
            <a:r>
              <a:rPr lang="en-US" sz="900" dirty="0">
                <a:solidFill>
                  <a:srgbClr val="444444"/>
                </a:solidFill>
              </a:rPr>
              <a:t>office/branch office </a:t>
            </a:r>
            <a:endParaRPr lang="en-US" sz="900" dirty="0" smtClean="0">
              <a:solidFill>
                <a:srgbClr val="444444"/>
              </a:solidFill>
            </a:endParaRPr>
          </a:p>
          <a:p>
            <a:pPr marL="115888" lvl="0" indent="-115888">
              <a:buAutoNum type="arabicPeriod"/>
            </a:pPr>
            <a:r>
              <a:rPr lang="en-US" sz="900" dirty="0" smtClean="0">
                <a:solidFill>
                  <a:srgbClr val="444444"/>
                </a:solidFill>
              </a:rPr>
              <a:t>Small </a:t>
            </a:r>
            <a:r>
              <a:rPr lang="en-US" sz="900" dirty="0">
                <a:solidFill>
                  <a:srgbClr val="444444"/>
                </a:solidFill>
              </a:rPr>
              <a:t>office/home office</a:t>
            </a:r>
          </a:p>
        </p:txBody>
      </p:sp>
    </p:spTree>
    <p:extLst>
      <p:ext uri="{BB962C8B-B14F-4D97-AF65-F5344CB8AC3E}">
        <p14:creationId xmlns:p14="http://schemas.microsoft.com/office/powerpoint/2010/main" val="317801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Dell Servers Strategy</a:t>
            </a:r>
            <a:endParaRPr lang="en-US" dirty="0"/>
          </a:p>
        </p:txBody>
      </p:sp>
      <p:sp>
        <p:nvSpPr>
          <p:cNvPr id="3" name="Content Placeholder 2"/>
          <p:cNvSpPr>
            <a:spLocks noGrp="1"/>
          </p:cNvSpPr>
          <p:nvPr>
            <p:ph idx="1"/>
          </p:nvPr>
        </p:nvSpPr>
        <p:spPr>
          <a:xfrm>
            <a:off x="5092466" y="1726036"/>
            <a:ext cx="6091194" cy="4206240"/>
          </a:xfrm>
        </p:spPr>
        <p:txBody>
          <a:bodyPr>
            <a:noAutofit/>
          </a:bodyPr>
          <a:lstStyle/>
          <a:p>
            <a:pPr marL="0" indent="0">
              <a:buNone/>
            </a:pPr>
            <a:r>
              <a:rPr lang="en-US" b="1" dirty="0" smtClean="0">
                <a:solidFill>
                  <a:schemeClr val="accent1"/>
                </a:solidFill>
              </a:rPr>
              <a:t>Superior customer benefit</a:t>
            </a:r>
          </a:p>
          <a:p>
            <a:r>
              <a:rPr lang="en-US" b="1" dirty="0" smtClean="0"/>
              <a:t>Greater IT efficiency </a:t>
            </a:r>
            <a:r>
              <a:rPr lang="en-US" dirty="0" smtClean="0"/>
              <a:t>— Optimize costs and resource utilization for on-premises and cloud-enabled IT</a:t>
            </a:r>
          </a:p>
          <a:p>
            <a:r>
              <a:rPr lang="en-US" b="1" dirty="0" smtClean="0"/>
              <a:t>Superior IT agility </a:t>
            </a:r>
            <a:r>
              <a:rPr lang="en-US" dirty="0" smtClean="0"/>
              <a:t>— Scale to meet today’s “always </a:t>
            </a:r>
            <a:br>
              <a:rPr lang="en-US" dirty="0" smtClean="0"/>
            </a:br>
            <a:r>
              <a:rPr lang="en-US" dirty="0" smtClean="0"/>
              <a:t>on, instant access” demands simply and economically</a:t>
            </a:r>
          </a:p>
          <a:p>
            <a:r>
              <a:rPr lang="en-US" b="1" dirty="0" smtClean="0"/>
              <a:t>Better IT reliability </a:t>
            </a:r>
            <a:r>
              <a:rPr lang="en-US" dirty="0" smtClean="0"/>
              <a:t>— Maximize uptime to deliver </a:t>
            </a:r>
            <a:br>
              <a:rPr lang="en-US" dirty="0" smtClean="0"/>
            </a:br>
            <a:r>
              <a:rPr lang="en-US" dirty="0" smtClean="0"/>
              <a:t>results the instant they are needed</a:t>
            </a:r>
            <a:endParaRPr lang="en-US" dirty="0"/>
          </a:p>
        </p:txBody>
      </p:sp>
      <p:sp>
        <p:nvSpPr>
          <p:cNvPr id="7" name="Rectangle 6"/>
          <p:cNvSpPr/>
          <p:nvPr/>
        </p:nvSpPr>
        <p:spPr>
          <a:xfrm>
            <a:off x="647857" y="4220494"/>
            <a:ext cx="3656648" cy="883770"/>
          </a:xfrm>
          <a:prstGeom prst="rect">
            <a:avLst/>
          </a:prstGeom>
          <a:solidFill>
            <a:schemeClr val="tx1"/>
          </a:solidFill>
          <a:ln>
            <a:noFill/>
          </a:ln>
          <a:effectLst/>
        </p:spPr>
        <p:txBody>
          <a:bodyPr wrap="square" lIns="91440" tIns="91440" rIns="91440" bIns="91440" rtlCol="0" anchor="ctr">
            <a:noAutofit/>
          </a:bodyPr>
          <a:lstStyle/>
          <a:p>
            <a:pPr algn="ctr">
              <a:lnSpc>
                <a:spcPct val="90000"/>
              </a:lnSpc>
              <a:spcBef>
                <a:spcPts val="600"/>
              </a:spcBef>
              <a:spcAft>
                <a:spcPts val="0"/>
              </a:spcAft>
            </a:pPr>
            <a:endParaRPr lang="en-US" sz="1600" dirty="0">
              <a:solidFill>
                <a:schemeClr val="bg1"/>
              </a:solidFill>
              <a:latin typeface="Museo Sans For Dell" panose="02000000000000000000" pitchFamily="2" charset="0"/>
            </a:endParaRPr>
          </a:p>
        </p:txBody>
      </p:sp>
      <p:sp>
        <p:nvSpPr>
          <p:cNvPr id="8" name="Rectangle 7"/>
          <p:cNvSpPr/>
          <p:nvPr/>
        </p:nvSpPr>
        <p:spPr>
          <a:xfrm>
            <a:off x="647857" y="3043552"/>
            <a:ext cx="3656648" cy="883770"/>
          </a:xfrm>
          <a:prstGeom prst="rect">
            <a:avLst/>
          </a:prstGeom>
          <a:solidFill>
            <a:schemeClr val="tx1"/>
          </a:solidFill>
          <a:ln>
            <a:noFill/>
          </a:ln>
          <a:effectLst/>
        </p:spPr>
        <p:txBody>
          <a:bodyPr wrap="square" lIns="91440" tIns="91440" rIns="91440" bIns="91440" rtlCol="0" anchor="ctr">
            <a:noAutofit/>
          </a:bodyPr>
          <a:lstStyle/>
          <a:p>
            <a:pPr algn="ctr">
              <a:lnSpc>
                <a:spcPct val="90000"/>
              </a:lnSpc>
              <a:spcBef>
                <a:spcPts val="600"/>
              </a:spcBef>
              <a:spcAft>
                <a:spcPts val="0"/>
              </a:spcAft>
            </a:pPr>
            <a:endParaRPr lang="en-US" sz="1600" dirty="0">
              <a:solidFill>
                <a:schemeClr val="bg1"/>
              </a:solidFill>
              <a:latin typeface="Museo Sans For Dell" panose="02000000000000000000" pitchFamily="2" charset="0"/>
            </a:endParaRPr>
          </a:p>
        </p:txBody>
      </p:sp>
      <p:sp>
        <p:nvSpPr>
          <p:cNvPr id="9" name="Rectangle 8"/>
          <p:cNvSpPr/>
          <p:nvPr/>
        </p:nvSpPr>
        <p:spPr>
          <a:xfrm>
            <a:off x="647857" y="1866610"/>
            <a:ext cx="3656648" cy="883770"/>
          </a:xfrm>
          <a:prstGeom prst="rect">
            <a:avLst/>
          </a:prstGeom>
          <a:solidFill>
            <a:schemeClr val="tx1"/>
          </a:solidFill>
          <a:ln>
            <a:noFill/>
          </a:ln>
          <a:effectLst/>
        </p:spPr>
        <p:txBody>
          <a:bodyPr wrap="square" lIns="91440" tIns="91440" rIns="91440" bIns="91440" rtlCol="0" anchor="ctr">
            <a:noAutofit/>
          </a:bodyPr>
          <a:lstStyle/>
          <a:p>
            <a:pPr algn="ctr">
              <a:lnSpc>
                <a:spcPct val="90000"/>
              </a:lnSpc>
              <a:spcBef>
                <a:spcPts val="600"/>
              </a:spcBef>
              <a:spcAft>
                <a:spcPts val="0"/>
              </a:spcAft>
            </a:pPr>
            <a:endParaRPr lang="en-US" sz="1600" dirty="0">
              <a:solidFill>
                <a:schemeClr val="bg1"/>
              </a:solidFill>
              <a:latin typeface="Museo Sans For Dell" panose="02000000000000000000" pitchFamily="2" charset="0"/>
            </a:endParaRPr>
          </a:p>
        </p:txBody>
      </p:sp>
      <p:sp>
        <p:nvSpPr>
          <p:cNvPr id="12" name="TextBox 11"/>
          <p:cNvSpPr txBox="1"/>
          <p:nvPr/>
        </p:nvSpPr>
        <p:spPr>
          <a:xfrm>
            <a:off x="804144" y="1899554"/>
            <a:ext cx="526306" cy="871314"/>
          </a:xfrm>
          <a:prstGeom prst="rect">
            <a:avLst/>
          </a:prstGeom>
          <a:noFill/>
          <a:ln>
            <a:noFill/>
          </a:ln>
        </p:spPr>
        <p:txBody>
          <a:bodyPr wrap="none" tIns="91440" bIns="91440" rtlCol="0" anchor="ctr">
            <a:noAutofit/>
          </a:bodyPr>
          <a:lstStyle/>
          <a:p>
            <a:pPr>
              <a:lnSpc>
                <a:spcPct val="90000"/>
              </a:lnSpc>
              <a:spcBef>
                <a:spcPts val="600"/>
              </a:spcBef>
              <a:spcAft>
                <a:spcPts val="0"/>
              </a:spcAft>
              <a:buClr>
                <a:srgbClr val="0085C3"/>
              </a:buClr>
            </a:pPr>
            <a:r>
              <a:rPr lang="en-US" sz="5000" b="1" dirty="0" smtClean="0">
                <a:solidFill>
                  <a:schemeClr val="bg1"/>
                </a:solidFill>
                <a:latin typeface="Museo Sans For Dell" panose="02000000000000000000" pitchFamily="2" charset="0"/>
              </a:rPr>
              <a:t>1</a:t>
            </a:r>
            <a:endParaRPr lang="en-GB" sz="5000" b="1" dirty="0" smtClean="0">
              <a:solidFill>
                <a:schemeClr val="bg1"/>
              </a:solidFill>
              <a:latin typeface="Museo Sans For Dell" panose="02000000000000000000" pitchFamily="2" charset="0"/>
            </a:endParaRPr>
          </a:p>
        </p:txBody>
      </p:sp>
      <p:sp>
        <p:nvSpPr>
          <p:cNvPr id="15" name="TextBox 14"/>
          <p:cNvSpPr txBox="1"/>
          <p:nvPr/>
        </p:nvSpPr>
        <p:spPr>
          <a:xfrm>
            <a:off x="681916" y="3079375"/>
            <a:ext cx="570685" cy="871314"/>
          </a:xfrm>
          <a:prstGeom prst="rect">
            <a:avLst/>
          </a:prstGeom>
          <a:noFill/>
          <a:ln>
            <a:noFill/>
          </a:ln>
        </p:spPr>
        <p:txBody>
          <a:bodyPr wrap="none" tIns="91440" bIns="91440" rtlCol="0" anchor="ctr">
            <a:noAutofit/>
          </a:bodyPr>
          <a:lstStyle/>
          <a:p>
            <a:pPr algn="ctr">
              <a:lnSpc>
                <a:spcPct val="90000"/>
              </a:lnSpc>
              <a:spcBef>
                <a:spcPts val="600"/>
              </a:spcBef>
              <a:spcAft>
                <a:spcPts val="0"/>
              </a:spcAft>
              <a:buClr>
                <a:srgbClr val="0085C3"/>
              </a:buClr>
            </a:pPr>
            <a:r>
              <a:rPr lang="en-US" sz="5000" b="1" dirty="0" smtClean="0">
                <a:solidFill>
                  <a:schemeClr val="bg1"/>
                </a:solidFill>
                <a:latin typeface="Museo Sans For Dell" panose="02000000000000000000" pitchFamily="2" charset="0"/>
              </a:rPr>
              <a:t>2</a:t>
            </a:r>
            <a:endParaRPr lang="en-GB" sz="5000" b="1" dirty="0" smtClean="0">
              <a:solidFill>
                <a:schemeClr val="bg1"/>
              </a:solidFill>
              <a:latin typeface="Museo Sans For Dell" panose="02000000000000000000" pitchFamily="2" charset="0"/>
            </a:endParaRPr>
          </a:p>
        </p:txBody>
      </p:sp>
      <p:sp>
        <p:nvSpPr>
          <p:cNvPr id="18" name="TextBox 17"/>
          <p:cNvSpPr txBox="1"/>
          <p:nvPr/>
        </p:nvSpPr>
        <p:spPr>
          <a:xfrm>
            <a:off x="695274" y="4253438"/>
            <a:ext cx="567398" cy="871314"/>
          </a:xfrm>
          <a:prstGeom prst="rect">
            <a:avLst/>
          </a:prstGeom>
          <a:noFill/>
          <a:ln>
            <a:noFill/>
          </a:ln>
        </p:spPr>
        <p:txBody>
          <a:bodyPr wrap="none" tIns="91440" bIns="91440" rtlCol="0" anchor="ctr">
            <a:noAutofit/>
          </a:bodyPr>
          <a:lstStyle/>
          <a:p>
            <a:pPr algn="ctr">
              <a:lnSpc>
                <a:spcPct val="90000"/>
              </a:lnSpc>
              <a:spcBef>
                <a:spcPts val="600"/>
              </a:spcBef>
              <a:spcAft>
                <a:spcPts val="0"/>
              </a:spcAft>
              <a:buClr>
                <a:srgbClr val="0085C3"/>
              </a:buClr>
            </a:pPr>
            <a:r>
              <a:rPr lang="en-US" sz="5000" b="1" dirty="0" smtClean="0">
                <a:solidFill>
                  <a:schemeClr val="bg1"/>
                </a:solidFill>
                <a:latin typeface="Museo Sans For Dell" panose="02000000000000000000" pitchFamily="2" charset="0"/>
              </a:rPr>
              <a:t>3</a:t>
            </a:r>
            <a:endParaRPr lang="en-GB" sz="5000" b="1" dirty="0" smtClean="0">
              <a:solidFill>
                <a:schemeClr val="bg1"/>
              </a:solidFill>
              <a:latin typeface="Museo Sans For Dell" panose="02000000000000000000" pitchFamily="2" charset="0"/>
            </a:endParaRPr>
          </a:p>
        </p:txBody>
      </p:sp>
      <p:sp>
        <p:nvSpPr>
          <p:cNvPr id="19" name="TextBox 18"/>
          <p:cNvSpPr txBox="1"/>
          <p:nvPr/>
        </p:nvSpPr>
        <p:spPr>
          <a:xfrm>
            <a:off x="1201778" y="3034164"/>
            <a:ext cx="3013221" cy="908303"/>
          </a:xfrm>
          <a:prstGeom prst="rect">
            <a:avLst/>
          </a:prstGeom>
          <a:noFill/>
          <a:ln>
            <a:noFill/>
          </a:ln>
        </p:spPr>
        <p:txBody>
          <a:bodyPr wrap="square" lIns="91403" tIns="45704" rIns="91403" bIns="45704" rtlCol="0" anchor="ctr">
            <a:noAutofit/>
          </a:bodyPr>
          <a:lstStyle/>
          <a:p>
            <a:pPr>
              <a:lnSpc>
                <a:spcPct val="90000"/>
              </a:lnSpc>
              <a:spcBef>
                <a:spcPts val="600"/>
              </a:spcBef>
              <a:spcAft>
                <a:spcPts val="0"/>
              </a:spcAft>
              <a:buClr>
                <a:srgbClr val="0085C3"/>
              </a:buClr>
            </a:pPr>
            <a:r>
              <a:rPr lang="en-US" sz="2000" dirty="0" smtClean="0">
                <a:solidFill>
                  <a:schemeClr val="bg1"/>
                </a:solidFill>
                <a:latin typeface="Museo Sans For Dell" panose="02000000000000000000" pitchFamily="2" charset="0"/>
              </a:rPr>
              <a:t>Optimize flexibility</a:t>
            </a:r>
            <a:br>
              <a:rPr lang="en-US" sz="2000" dirty="0" smtClean="0">
                <a:solidFill>
                  <a:schemeClr val="bg1"/>
                </a:solidFill>
                <a:latin typeface="Museo Sans For Dell" panose="02000000000000000000" pitchFamily="2" charset="0"/>
              </a:rPr>
            </a:br>
            <a:r>
              <a:rPr lang="en-US" sz="2000" dirty="0" smtClean="0">
                <a:solidFill>
                  <a:schemeClr val="bg1"/>
                </a:solidFill>
                <a:latin typeface="Museo Sans For Dell" panose="02000000000000000000" pitchFamily="2" charset="0"/>
              </a:rPr>
              <a:t>at </a:t>
            </a:r>
            <a:r>
              <a:rPr lang="en-US" sz="2000" dirty="0">
                <a:solidFill>
                  <a:schemeClr val="bg1"/>
                </a:solidFill>
                <a:latin typeface="Museo Sans For Dell" panose="02000000000000000000" pitchFamily="2" charset="0"/>
              </a:rPr>
              <a:t>any scale</a:t>
            </a:r>
          </a:p>
        </p:txBody>
      </p:sp>
      <p:sp>
        <p:nvSpPr>
          <p:cNvPr id="20" name="TextBox 19"/>
          <p:cNvSpPr txBox="1"/>
          <p:nvPr/>
        </p:nvSpPr>
        <p:spPr>
          <a:xfrm>
            <a:off x="1312088" y="1854342"/>
            <a:ext cx="3013221" cy="908303"/>
          </a:xfrm>
          <a:prstGeom prst="rect">
            <a:avLst/>
          </a:prstGeom>
          <a:noFill/>
          <a:ln>
            <a:noFill/>
          </a:ln>
        </p:spPr>
        <p:txBody>
          <a:bodyPr wrap="square" lIns="91403" tIns="45704" rIns="91403" bIns="45704" rtlCol="0" anchor="ctr">
            <a:noAutofit/>
          </a:bodyPr>
          <a:lstStyle/>
          <a:p>
            <a:pPr>
              <a:lnSpc>
                <a:spcPct val="90000"/>
              </a:lnSpc>
              <a:spcBef>
                <a:spcPts val="600"/>
              </a:spcBef>
              <a:buClr>
                <a:srgbClr val="0085C3"/>
              </a:buClr>
            </a:pPr>
            <a:r>
              <a:rPr lang="en-US" sz="2000" dirty="0">
                <a:solidFill>
                  <a:schemeClr val="bg1"/>
                </a:solidFill>
                <a:latin typeface="Museo Sans For Dell" panose="02000000000000000000" pitchFamily="2" charset="0"/>
              </a:rPr>
              <a:t>Maximize operational effectiveness</a:t>
            </a:r>
          </a:p>
        </p:txBody>
      </p:sp>
      <p:sp>
        <p:nvSpPr>
          <p:cNvPr id="21" name="TextBox 20"/>
          <p:cNvSpPr txBox="1"/>
          <p:nvPr/>
        </p:nvSpPr>
        <p:spPr>
          <a:xfrm>
            <a:off x="1254478" y="4208227"/>
            <a:ext cx="3013221" cy="908303"/>
          </a:xfrm>
          <a:prstGeom prst="rect">
            <a:avLst/>
          </a:prstGeom>
          <a:noFill/>
          <a:ln>
            <a:noFill/>
          </a:ln>
        </p:spPr>
        <p:txBody>
          <a:bodyPr wrap="square" lIns="91403" tIns="45704" rIns="91403" bIns="45704" rtlCol="0" anchor="ctr">
            <a:noAutofit/>
          </a:bodyPr>
          <a:lstStyle/>
          <a:p>
            <a:pPr>
              <a:lnSpc>
                <a:spcPct val="90000"/>
              </a:lnSpc>
              <a:spcBef>
                <a:spcPts val="600"/>
              </a:spcBef>
              <a:spcAft>
                <a:spcPts val="0"/>
              </a:spcAft>
              <a:buClr>
                <a:srgbClr val="0085C3"/>
              </a:buClr>
            </a:pPr>
            <a:r>
              <a:rPr lang="en-US" sz="2000" dirty="0">
                <a:solidFill>
                  <a:srgbClr val="FFFFFF"/>
                </a:solidFill>
                <a:latin typeface="Museo Sans For Dell" panose="02000000000000000000" pitchFamily="2" charset="0"/>
              </a:rPr>
              <a:t>Ensure worry-free computing</a:t>
            </a:r>
            <a:endParaRPr lang="en-US" sz="2000" b="1" dirty="0">
              <a:solidFill>
                <a:srgbClr val="FFFFFF"/>
              </a:solidFill>
              <a:latin typeface="Museo Sans For Dell" panose="02000000000000000000" pitchFamily="2" charset="0"/>
            </a:endParaRPr>
          </a:p>
        </p:txBody>
      </p:sp>
    </p:spTree>
    <p:extLst>
      <p:ext uri="{BB962C8B-B14F-4D97-AF65-F5344CB8AC3E}">
        <p14:creationId xmlns:p14="http://schemas.microsoft.com/office/powerpoint/2010/main" val="238937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Dell PowerEdge: Differentiating features</a:t>
            </a:r>
            <a:endParaRPr lang="en-US" dirty="0"/>
          </a:p>
        </p:txBody>
      </p:sp>
      <p:sp>
        <p:nvSpPr>
          <p:cNvPr id="7" name="Content Placeholder 6"/>
          <p:cNvSpPr>
            <a:spLocks noGrp="1"/>
          </p:cNvSpPr>
          <p:nvPr>
            <p:ph idx="1"/>
          </p:nvPr>
        </p:nvSpPr>
        <p:spPr>
          <a:xfrm>
            <a:off x="507868" y="1726036"/>
            <a:ext cx="12188825" cy="4206240"/>
          </a:xfrm>
        </p:spPr>
        <p:txBody>
          <a:bodyPr numCol="2">
            <a:noAutofit/>
          </a:bodyPr>
          <a:lstStyle/>
          <a:p>
            <a:pPr marL="0" indent="0">
              <a:buNone/>
            </a:pPr>
            <a:r>
              <a:rPr lang="en-US" b="1" dirty="0" smtClean="0">
                <a:solidFill>
                  <a:schemeClr val="accent4"/>
                </a:solidFill>
              </a:rPr>
              <a:t>Easy to use</a:t>
            </a:r>
          </a:p>
          <a:p>
            <a:r>
              <a:rPr lang="en-US" dirty="0" smtClean="0"/>
              <a:t>Agent-free monitoring</a:t>
            </a:r>
          </a:p>
          <a:p>
            <a:r>
              <a:rPr lang="en-US" dirty="0" smtClean="0"/>
              <a:t>Integrated Dell Remote Access Controller 7 </a:t>
            </a:r>
            <a:br>
              <a:rPr lang="en-US" dirty="0" smtClean="0"/>
            </a:br>
            <a:r>
              <a:rPr lang="en-US" dirty="0" smtClean="0"/>
              <a:t>(iDRAC7) with Lifecycle Controller </a:t>
            </a:r>
          </a:p>
          <a:p>
            <a:r>
              <a:rPr lang="en-US" dirty="0" smtClean="0"/>
              <a:t>Power profiles</a:t>
            </a:r>
          </a:p>
          <a:p>
            <a:r>
              <a:rPr lang="en-US" dirty="0" smtClean="0"/>
              <a:t>Integration with Microsoft</a:t>
            </a:r>
            <a:r>
              <a:rPr lang="en-US" sz="1300" baseline="40000" dirty="0" smtClean="0"/>
              <a:t>®</a:t>
            </a:r>
            <a:r>
              <a:rPr lang="en-US" dirty="0" smtClean="0"/>
              <a:t> System Center</a:t>
            </a:r>
          </a:p>
          <a:p>
            <a:pPr marL="0" indent="0">
              <a:buNone/>
            </a:pPr>
            <a:r>
              <a:rPr lang="en-US" b="1" dirty="0" smtClean="0">
                <a:solidFill>
                  <a:schemeClr val="accent4"/>
                </a:solidFill>
              </a:rPr>
              <a:t>Best alignment with application requirements</a:t>
            </a:r>
          </a:p>
          <a:p>
            <a:r>
              <a:rPr lang="en-US" dirty="0" smtClean="0"/>
              <a:t>Broad product portfolio, including blades, </a:t>
            </a:r>
            <a:br>
              <a:rPr lang="en-US" dirty="0" smtClean="0"/>
            </a:br>
            <a:r>
              <a:rPr lang="en-US" dirty="0" smtClean="0"/>
              <a:t>towers, racks and </a:t>
            </a:r>
            <a:r>
              <a:rPr lang="en-US" dirty="0" err="1" smtClean="0"/>
              <a:t>hyperscale</a:t>
            </a:r>
            <a:endParaRPr lang="en-US" dirty="0" smtClean="0"/>
          </a:p>
          <a:p>
            <a:r>
              <a:rPr lang="en-US" dirty="0" smtClean="0"/>
              <a:t>Top performance features, including:</a:t>
            </a:r>
          </a:p>
          <a:p>
            <a:pPr lvl="1"/>
            <a:r>
              <a:rPr lang="en-US" dirty="0" smtClean="0"/>
              <a:t>Dell PowerEdge Express Flash </a:t>
            </a:r>
            <a:r>
              <a:rPr lang="en-US" dirty="0" err="1" smtClean="0"/>
              <a:t>PCIe</a:t>
            </a:r>
            <a:r>
              <a:rPr lang="en-US" dirty="0" smtClean="0"/>
              <a:t> solid-state </a:t>
            </a:r>
            <a:br>
              <a:rPr lang="en-US" dirty="0" smtClean="0"/>
            </a:br>
            <a:r>
              <a:rPr lang="en-US" dirty="0" smtClean="0"/>
              <a:t>storage device (SSD)</a:t>
            </a:r>
          </a:p>
          <a:p>
            <a:pPr lvl="1"/>
            <a:r>
              <a:rPr lang="en-US" dirty="0" smtClean="0"/>
              <a:t>Split drive planar for top drive performance</a:t>
            </a:r>
          </a:p>
          <a:p>
            <a:pPr lvl="1"/>
            <a:r>
              <a:rPr lang="en-US" dirty="0" smtClean="0"/>
              <a:t>Dell </a:t>
            </a:r>
            <a:r>
              <a:rPr lang="en-US" dirty="0" err="1" smtClean="0"/>
              <a:t>CacheCade</a:t>
            </a:r>
            <a:r>
              <a:rPr lang="en-US" sz="1300" baseline="40000" dirty="0"/>
              <a:t>™</a:t>
            </a:r>
            <a:r>
              <a:rPr lang="en-US" dirty="0" smtClean="0"/>
              <a:t> </a:t>
            </a:r>
          </a:p>
          <a:p>
            <a:pPr lvl="1"/>
            <a:endParaRPr lang="en-US" dirty="0" smtClean="0"/>
          </a:p>
          <a:p>
            <a:pPr marL="0" indent="0">
              <a:buNone/>
            </a:pPr>
            <a:r>
              <a:rPr lang="en-US" b="1" dirty="0" smtClean="0">
                <a:solidFill>
                  <a:schemeClr val="accent4"/>
                </a:solidFill>
              </a:rPr>
              <a:t>Best uptime and cost containment</a:t>
            </a:r>
          </a:p>
          <a:p>
            <a:r>
              <a:rPr lang="en-US" dirty="0" smtClean="0"/>
              <a:t>Dell Fresh Air thermals</a:t>
            </a:r>
          </a:p>
          <a:p>
            <a:r>
              <a:rPr lang="en-US" dirty="0" smtClean="0"/>
              <a:t>Power-monitoring accuracy and extended </a:t>
            </a:r>
            <a:br>
              <a:rPr lang="en-US" dirty="0" smtClean="0"/>
            </a:br>
            <a:r>
              <a:rPr lang="en-US" dirty="0" smtClean="0"/>
              <a:t>power range </a:t>
            </a:r>
          </a:p>
          <a:p>
            <a:r>
              <a:rPr lang="en-US" dirty="0" smtClean="0"/>
              <a:t>Redundant hypervisors </a:t>
            </a:r>
            <a:br>
              <a:rPr lang="en-US" dirty="0" smtClean="0"/>
            </a:br>
            <a:r>
              <a:rPr lang="en-US" dirty="0" smtClean="0"/>
              <a:t>(Secure Digital [SD] cards)</a:t>
            </a:r>
          </a:p>
          <a:p>
            <a:r>
              <a:rPr lang="en-US" dirty="0" smtClean="0"/>
              <a:t>Memory page retire</a:t>
            </a:r>
          </a:p>
          <a:p>
            <a:r>
              <a:rPr lang="en-US" dirty="0" smtClean="0"/>
              <a:t>Memory configuration error notification </a:t>
            </a:r>
          </a:p>
          <a:p>
            <a:pPr marL="0" indent="0">
              <a:buNone/>
            </a:pPr>
            <a:r>
              <a:rPr lang="en-US" b="1" dirty="0" smtClean="0">
                <a:solidFill>
                  <a:schemeClr val="accent4"/>
                </a:solidFill>
              </a:rPr>
              <a:t>Flexibility to protect IT investments</a:t>
            </a:r>
          </a:p>
          <a:p>
            <a:r>
              <a:rPr lang="en-US" dirty="0" smtClean="0"/>
              <a:t>Dell PowerEdge Select Network Adapters</a:t>
            </a:r>
          </a:p>
          <a:p>
            <a:r>
              <a:rPr lang="en-US" dirty="0" smtClean="0"/>
              <a:t>Switch-independent network interface </a:t>
            </a:r>
            <a:br>
              <a:rPr lang="en-US" dirty="0" smtClean="0"/>
            </a:br>
            <a:r>
              <a:rPr lang="en-US" dirty="0" smtClean="0"/>
              <a:t>card (NIC) partitioning</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34290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PowerEdge servers: industry-leading innovation</a:t>
            </a:r>
            <a:endParaRPr lang="en-US" dirty="0"/>
          </a:p>
        </p:txBody>
      </p:sp>
      <p:sp>
        <p:nvSpPr>
          <p:cNvPr id="3" name="Content Placeholder 2"/>
          <p:cNvSpPr>
            <a:spLocks noGrp="1"/>
          </p:cNvSpPr>
          <p:nvPr>
            <p:ph idx="1"/>
          </p:nvPr>
        </p:nvSpPr>
        <p:spPr>
          <a:xfrm>
            <a:off x="507867" y="5085348"/>
            <a:ext cx="10969943" cy="846928"/>
          </a:xfrm>
        </p:spPr>
        <p:txBody>
          <a:bodyPr>
            <a:noAutofit/>
          </a:bodyPr>
          <a:lstStyle/>
          <a:p>
            <a:pPr marL="0" indent="0">
              <a:buNone/>
            </a:pPr>
            <a:r>
              <a:rPr lang="en-US" b="1" dirty="0" smtClean="0"/>
              <a:t>Deploy virtualized infrastructure on the world’s most reliable VMware platforms, using Dell Fault Resilient Memory and redundant embedded hypervisors.</a:t>
            </a:r>
            <a:r>
              <a:rPr lang="en-US" b="1" baseline="30000" dirty="0" smtClean="0"/>
              <a:t>5</a:t>
            </a:r>
          </a:p>
          <a:p>
            <a:endParaRPr lang="en-US" b="1" dirty="0"/>
          </a:p>
        </p:txBody>
      </p:sp>
      <p:grpSp>
        <p:nvGrpSpPr>
          <p:cNvPr id="5" name="Group 4"/>
          <p:cNvGrpSpPr/>
          <p:nvPr/>
        </p:nvGrpSpPr>
        <p:grpSpPr>
          <a:xfrm>
            <a:off x="1526039" y="2107107"/>
            <a:ext cx="9136746" cy="2419790"/>
            <a:chOff x="1572733" y="2107107"/>
            <a:chExt cx="9136746" cy="2419790"/>
          </a:xfrm>
        </p:grpSpPr>
        <p:sp>
          <p:nvSpPr>
            <p:cNvPr id="6" name="Rectangle 5"/>
            <p:cNvSpPr/>
            <p:nvPr/>
          </p:nvSpPr>
          <p:spPr>
            <a:xfrm>
              <a:off x="1572733" y="2107107"/>
              <a:ext cx="4754879" cy="1109779"/>
            </a:xfrm>
            <a:prstGeom prst="rect">
              <a:avLst/>
            </a:prstGeom>
            <a:solidFill>
              <a:schemeClr val="accent4"/>
            </a:solidFill>
            <a:effectLst/>
          </p:spPr>
          <p:txBody>
            <a:bodyPr wrap="square" lIns="182880" tIns="182880" rIns="182880" bIns="182880" rtlCol="0" anchor="t">
              <a:noAutofit/>
            </a:bodyPr>
            <a:lstStyle/>
            <a:p>
              <a:pPr marL="0" lvl="1">
                <a:lnSpc>
                  <a:spcPct val="90000"/>
                </a:lnSpc>
                <a:spcBef>
                  <a:spcPts val="1200"/>
                </a:spcBef>
                <a:spcAft>
                  <a:spcPts val="100"/>
                </a:spcAft>
                <a:buClr>
                  <a:srgbClr val="0085C3"/>
                </a:buClr>
              </a:pPr>
              <a:r>
                <a:rPr lang="en-US" sz="1800" dirty="0">
                  <a:solidFill>
                    <a:srgbClr val="FFFFFF"/>
                  </a:solidFill>
                  <a:latin typeface="Museo Sans For Dell" pitchFamily="2" charset="0"/>
                  <a:ea typeface="Museo Sans For Dell" pitchFamily="2" charset="0"/>
                </a:rPr>
                <a:t>Dell PowerEdge </a:t>
              </a:r>
              <a:r>
                <a:rPr lang="en-US" sz="1800" dirty="0" smtClean="0">
                  <a:solidFill>
                    <a:srgbClr val="FFFFFF"/>
                  </a:solidFill>
                  <a:latin typeface="Museo Sans For Dell" pitchFamily="2" charset="0"/>
                  <a:ea typeface="Museo Sans For Dell" pitchFamily="2" charset="0"/>
                </a:rPr>
                <a:t>R720 provides the </a:t>
              </a:r>
              <a:br>
                <a:rPr lang="en-US" sz="1800" dirty="0" smtClean="0">
                  <a:solidFill>
                    <a:srgbClr val="FFFFFF"/>
                  </a:solidFill>
                  <a:latin typeface="Museo Sans For Dell" pitchFamily="2" charset="0"/>
                  <a:ea typeface="Museo Sans For Dell" pitchFamily="2" charset="0"/>
                </a:rPr>
              </a:br>
              <a:r>
                <a:rPr lang="en-US" sz="1800" dirty="0" smtClean="0">
                  <a:solidFill>
                    <a:srgbClr val="FFFFFF"/>
                  </a:solidFill>
                  <a:latin typeface="Museo Sans For Dell" pitchFamily="2" charset="0"/>
                  <a:ea typeface="Museo Sans For Dell" pitchFamily="2" charset="0"/>
                </a:rPr>
                <a:t>world’s </a:t>
              </a:r>
              <a:r>
                <a:rPr lang="en-US" sz="1800" dirty="0">
                  <a:solidFill>
                    <a:srgbClr val="FFFFFF"/>
                  </a:solidFill>
                  <a:latin typeface="Museo Sans For Dell" pitchFamily="2" charset="0"/>
                  <a:ea typeface="Museo Sans For Dell" pitchFamily="2" charset="0"/>
                </a:rPr>
                <a:t>best two-processor Linux</a:t>
              </a:r>
              <a:r>
                <a:rPr lang="en-US" sz="1400" baseline="30000" dirty="0" smtClean="0">
                  <a:solidFill>
                    <a:srgbClr val="FFFFFF"/>
                  </a:solidFill>
                  <a:latin typeface="Museo Sans For Dell" pitchFamily="2" charset="0"/>
                  <a:ea typeface="Museo Sans For Dell" pitchFamily="2" charset="0"/>
                </a:rPr>
                <a:t>®</a:t>
              </a:r>
              <a:r>
                <a:rPr lang="en-US" sz="1800" dirty="0">
                  <a:solidFill>
                    <a:srgbClr val="FFFFFF"/>
                  </a:solidFill>
                  <a:latin typeface="Museo Sans For Dell" pitchFamily="2" charset="0"/>
                  <a:ea typeface="Museo Sans For Dell" pitchFamily="2" charset="0"/>
                </a:rPr>
                <a:t> </a:t>
              </a:r>
              <a:r>
                <a:rPr lang="en-US" sz="1800" dirty="0" smtClean="0">
                  <a:solidFill>
                    <a:srgbClr val="FFFFFF"/>
                  </a:solidFill>
                  <a:latin typeface="Museo Sans For Dell" pitchFamily="2" charset="0"/>
                  <a:ea typeface="Museo Sans For Dell" pitchFamily="2" charset="0"/>
                </a:rPr>
                <a:t>SAP</a:t>
              </a:r>
              <a:r>
                <a:rPr lang="en-US" sz="1400" baseline="30000" dirty="0">
                  <a:solidFill>
                    <a:srgbClr val="FFFFFF"/>
                  </a:solidFill>
                  <a:latin typeface="Museo Sans For Dell" pitchFamily="2" charset="0"/>
                  <a:ea typeface="Museo Sans For Dell" pitchFamily="2" charset="0"/>
                </a:rPr>
                <a:t>®</a:t>
              </a:r>
              <a:r>
                <a:rPr lang="en-US" sz="1800" dirty="0">
                  <a:solidFill>
                    <a:srgbClr val="FFFFFF"/>
                  </a:solidFill>
                  <a:latin typeface="Museo Sans For Dell" pitchFamily="2" charset="0"/>
                  <a:ea typeface="Museo Sans For Dell" pitchFamily="2" charset="0"/>
                </a:rPr>
                <a:t> </a:t>
              </a:r>
              <a:r>
                <a:rPr lang="en-US" sz="1800" dirty="0" smtClean="0">
                  <a:solidFill>
                    <a:srgbClr val="FFFFFF"/>
                  </a:solidFill>
                  <a:latin typeface="Museo Sans For Dell" pitchFamily="2" charset="0"/>
                  <a:ea typeface="Museo Sans For Dell" pitchFamily="2" charset="0"/>
                </a:rPr>
                <a:t/>
              </a:r>
              <a:br>
                <a:rPr lang="en-US" sz="1800" dirty="0" smtClean="0">
                  <a:solidFill>
                    <a:srgbClr val="FFFFFF"/>
                  </a:solidFill>
                  <a:latin typeface="Museo Sans For Dell" pitchFamily="2" charset="0"/>
                  <a:ea typeface="Museo Sans For Dell" pitchFamily="2" charset="0"/>
                </a:rPr>
              </a:br>
              <a:r>
                <a:rPr lang="en-US" sz="1800" dirty="0" smtClean="0">
                  <a:solidFill>
                    <a:srgbClr val="FFFFFF"/>
                  </a:solidFill>
                  <a:latin typeface="Museo Sans For Dell" pitchFamily="2" charset="0"/>
                  <a:ea typeface="Museo Sans For Dell" pitchFamily="2" charset="0"/>
                </a:rPr>
                <a:t>SD </a:t>
              </a:r>
              <a:r>
                <a:rPr lang="en-US" sz="1800" dirty="0">
                  <a:solidFill>
                    <a:srgbClr val="FFFFFF"/>
                  </a:solidFill>
                  <a:latin typeface="Museo Sans For Dell" pitchFamily="2" charset="0"/>
                  <a:ea typeface="Museo Sans For Dell" pitchFamily="2" charset="0"/>
                </a:rPr>
                <a:t>performance.</a:t>
              </a:r>
              <a:r>
                <a:rPr lang="en-US" sz="1800" baseline="30000" dirty="0">
                  <a:solidFill>
                    <a:srgbClr val="FFFFFF"/>
                  </a:solidFill>
                  <a:latin typeface="Museo Sans For Dell" pitchFamily="2" charset="0"/>
                  <a:ea typeface="Museo Sans For Dell" pitchFamily="2" charset="0"/>
                </a:rPr>
                <a:t>1</a:t>
              </a:r>
            </a:p>
          </p:txBody>
        </p:sp>
        <p:sp>
          <p:nvSpPr>
            <p:cNvPr id="7" name="Rectangle 6"/>
            <p:cNvSpPr/>
            <p:nvPr/>
          </p:nvSpPr>
          <p:spPr>
            <a:xfrm>
              <a:off x="6327612" y="3612497"/>
              <a:ext cx="4297680" cy="914400"/>
            </a:xfrm>
            <a:prstGeom prst="rect">
              <a:avLst/>
            </a:prstGeom>
            <a:solidFill>
              <a:schemeClr val="accent4"/>
            </a:solidFill>
            <a:effectLst/>
          </p:spPr>
          <p:txBody>
            <a:bodyPr wrap="square" lIns="182880" tIns="182880" rIns="182880" bIns="182880" rtlCol="0" anchor="t">
              <a:noAutofit/>
            </a:bodyPr>
            <a:lstStyle/>
            <a:p>
              <a:pPr marL="0" lvl="1">
                <a:lnSpc>
                  <a:spcPct val="90000"/>
                </a:lnSpc>
                <a:spcBef>
                  <a:spcPts val="1200"/>
                </a:spcBef>
                <a:spcAft>
                  <a:spcPts val="100"/>
                </a:spcAft>
                <a:buClr>
                  <a:srgbClr val="0085C3"/>
                </a:buClr>
              </a:pPr>
              <a:r>
                <a:rPr lang="en-US" sz="1800" dirty="0">
                  <a:solidFill>
                    <a:srgbClr val="FFFFFF"/>
                  </a:solidFill>
                  <a:latin typeface="Museo Sans For Dell" pitchFamily="2" charset="0"/>
                  <a:ea typeface="Museo Sans For Dell" pitchFamily="2" charset="0"/>
                </a:rPr>
                <a:t>Dell PowerEdge M620 is </a:t>
              </a:r>
              <a:r>
                <a:rPr lang="en-US" sz="1800" dirty="0" smtClean="0">
                  <a:solidFill>
                    <a:srgbClr val="FFFFFF"/>
                  </a:solidFill>
                  <a:latin typeface="Museo Sans For Dell" pitchFamily="2" charset="0"/>
                  <a:ea typeface="Museo Sans For Dell" pitchFamily="2" charset="0"/>
                </a:rPr>
                <a:t>the world’s </a:t>
              </a:r>
              <a:r>
                <a:rPr lang="en-US" sz="1800" dirty="0">
                  <a:solidFill>
                    <a:srgbClr val="FFFFFF"/>
                  </a:solidFill>
                  <a:latin typeface="Museo Sans For Dell" pitchFamily="2" charset="0"/>
                  <a:ea typeface="Museo Sans For Dell" pitchFamily="2" charset="0"/>
                </a:rPr>
                <a:t>most </a:t>
              </a:r>
              <a:r>
                <a:rPr lang="en-US" sz="1800" dirty="0" smtClean="0">
                  <a:solidFill>
                    <a:srgbClr val="FFFFFF"/>
                  </a:solidFill>
                  <a:latin typeface="Museo Sans For Dell" pitchFamily="2" charset="0"/>
                  <a:ea typeface="Museo Sans For Dell" pitchFamily="2" charset="0"/>
                </a:rPr>
                <a:t>power-efficient blade </a:t>
              </a:r>
              <a:r>
                <a:rPr lang="en-US" sz="1800" dirty="0">
                  <a:solidFill>
                    <a:srgbClr val="FFFFFF"/>
                  </a:solidFill>
                  <a:latin typeface="Museo Sans For Dell" pitchFamily="2" charset="0"/>
                  <a:ea typeface="Museo Sans For Dell" pitchFamily="2" charset="0"/>
                </a:rPr>
                <a:t>server.</a:t>
              </a:r>
              <a:r>
                <a:rPr lang="en-US" sz="1800" baseline="30000" dirty="0">
                  <a:solidFill>
                    <a:srgbClr val="FFFFFF"/>
                  </a:solidFill>
                  <a:latin typeface="Museo Sans For Dell" pitchFamily="2" charset="0"/>
                  <a:ea typeface="Museo Sans For Dell" pitchFamily="2" charset="0"/>
                </a:rPr>
                <a:t>3</a:t>
              </a:r>
            </a:p>
          </p:txBody>
        </p:sp>
        <p:sp>
          <p:nvSpPr>
            <p:cNvPr id="8" name="Rectangle 7"/>
            <p:cNvSpPr/>
            <p:nvPr/>
          </p:nvSpPr>
          <p:spPr>
            <a:xfrm>
              <a:off x="6568288" y="2494992"/>
              <a:ext cx="4141191" cy="914400"/>
            </a:xfrm>
            <a:prstGeom prst="rect">
              <a:avLst/>
            </a:prstGeom>
            <a:solidFill>
              <a:schemeClr val="accent4"/>
            </a:solidFill>
            <a:effectLst/>
          </p:spPr>
          <p:txBody>
            <a:bodyPr wrap="square" lIns="182880" tIns="182880" rIns="182880" bIns="182880" rtlCol="0" anchor="t">
              <a:noAutofit/>
            </a:bodyPr>
            <a:lstStyle/>
            <a:p>
              <a:pPr marL="0" lvl="1">
                <a:spcBef>
                  <a:spcPts val="1200"/>
                </a:spcBef>
                <a:spcAft>
                  <a:spcPts val="100"/>
                </a:spcAft>
                <a:buClr>
                  <a:srgbClr val="0085C3"/>
                </a:buClr>
              </a:pPr>
              <a:r>
                <a:rPr lang="en-US" sz="1800" dirty="0">
                  <a:solidFill>
                    <a:srgbClr val="FFFFFF"/>
                  </a:solidFill>
                  <a:latin typeface="Museo Sans For Dell" pitchFamily="2" charset="0"/>
                  <a:ea typeface="Museo Sans For Dell" pitchFamily="2" charset="0"/>
                </a:rPr>
                <a:t>Dell </a:t>
              </a:r>
              <a:r>
                <a:rPr lang="en-US" sz="1800" dirty="0" smtClean="0">
                  <a:solidFill>
                    <a:srgbClr val="FFFFFF"/>
                  </a:solidFill>
                  <a:latin typeface="Museo Sans For Dell" pitchFamily="2" charset="0"/>
                  <a:ea typeface="Museo Sans For Dell" pitchFamily="2" charset="0"/>
                </a:rPr>
                <a:t>PowerEdge R720 is </a:t>
              </a:r>
              <a:r>
                <a:rPr lang="en-US" sz="1800" dirty="0">
                  <a:solidFill>
                    <a:srgbClr val="FFFFFF"/>
                  </a:solidFill>
                  <a:latin typeface="Museo Sans For Dell" pitchFamily="2" charset="0"/>
                  <a:ea typeface="Museo Sans For Dell" pitchFamily="2" charset="0"/>
                </a:rPr>
                <a:t>the </a:t>
              </a:r>
              <a:r>
                <a:rPr lang="en-US" sz="1800" dirty="0" smtClean="0">
                  <a:solidFill>
                    <a:srgbClr val="FFFFFF"/>
                  </a:solidFill>
                  <a:latin typeface="Museo Sans For Dell" pitchFamily="2" charset="0"/>
                  <a:ea typeface="Museo Sans For Dell" pitchFamily="2" charset="0"/>
                </a:rPr>
                <a:t>world’s most power-efficient </a:t>
              </a:r>
              <a:r>
                <a:rPr lang="en-US" sz="1800" dirty="0">
                  <a:solidFill>
                    <a:srgbClr val="FFFFFF"/>
                  </a:solidFill>
                  <a:latin typeface="Museo Sans For Dell" pitchFamily="2" charset="0"/>
                  <a:ea typeface="Museo Sans For Dell" pitchFamily="2" charset="0"/>
                </a:rPr>
                <a:t>server.</a:t>
              </a:r>
              <a:r>
                <a:rPr lang="en-US" sz="1800" baseline="30000" dirty="0">
                  <a:solidFill>
                    <a:srgbClr val="FFFFFF"/>
                  </a:solidFill>
                  <a:latin typeface="Museo Sans For Dell" pitchFamily="2" charset="0"/>
                  <a:ea typeface="Museo Sans For Dell" pitchFamily="2" charset="0"/>
                </a:rPr>
                <a:t>4</a:t>
              </a:r>
            </a:p>
          </p:txBody>
        </p:sp>
        <p:sp>
          <p:nvSpPr>
            <p:cNvPr id="9" name="Rectangle 8"/>
            <p:cNvSpPr/>
            <p:nvPr/>
          </p:nvSpPr>
          <p:spPr>
            <a:xfrm>
              <a:off x="1742180" y="3409392"/>
              <a:ext cx="4417922" cy="914400"/>
            </a:xfrm>
            <a:prstGeom prst="rect">
              <a:avLst/>
            </a:prstGeom>
            <a:solidFill>
              <a:schemeClr val="accent4"/>
            </a:solidFill>
            <a:effectLst/>
          </p:spPr>
          <p:txBody>
            <a:bodyPr wrap="square" lIns="182880" tIns="182880" rIns="182880" bIns="182880" rtlCol="0" anchor="t">
              <a:noAutofit/>
            </a:bodyPr>
            <a:lstStyle/>
            <a:p>
              <a:pPr marL="0" lvl="1">
                <a:lnSpc>
                  <a:spcPct val="90000"/>
                </a:lnSpc>
                <a:spcBef>
                  <a:spcPts val="1200"/>
                </a:spcBef>
                <a:spcAft>
                  <a:spcPts val="100"/>
                </a:spcAft>
                <a:buClr>
                  <a:srgbClr val="0085C3"/>
                </a:buClr>
              </a:pPr>
              <a:r>
                <a:rPr lang="en-US" sz="1800" dirty="0">
                  <a:solidFill>
                    <a:srgbClr val="FFFFFF"/>
                  </a:solidFill>
                  <a:latin typeface="Museo Sans For Dell" pitchFamily="2" charset="0"/>
                  <a:ea typeface="Museo Sans For Dell" pitchFamily="2" charset="0"/>
                </a:rPr>
                <a:t>Dell </a:t>
              </a:r>
              <a:r>
                <a:rPr lang="en-US" sz="1800" dirty="0" smtClean="0">
                  <a:solidFill>
                    <a:srgbClr val="FFFFFF"/>
                  </a:solidFill>
                  <a:latin typeface="Museo Sans For Dell" pitchFamily="2" charset="0"/>
                  <a:ea typeface="Museo Sans For Dell" pitchFamily="2" charset="0"/>
                </a:rPr>
                <a:t>PowerEdge R720 is </a:t>
              </a:r>
              <a:r>
                <a:rPr lang="en-US" sz="1800" dirty="0">
                  <a:solidFill>
                    <a:srgbClr val="FFFFFF"/>
                  </a:solidFill>
                  <a:latin typeface="Museo Sans For Dell" pitchFamily="2" charset="0"/>
                  <a:ea typeface="Museo Sans For Dell" pitchFamily="2" charset="0"/>
                </a:rPr>
                <a:t>the </a:t>
              </a:r>
              <a:r>
                <a:rPr lang="en-US" sz="1800" dirty="0" smtClean="0">
                  <a:solidFill>
                    <a:srgbClr val="FFFFFF"/>
                  </a:solidFill>
                  <a:latin typeface="Museo Sans For Dell" pitchFamily="2" charset="0"/>
                  <a:ea typeface="Museo Sans For Dell" pitchFamily="2" charset="0"/>
                </a:rPr>
                <a:t>world’s </a:t>
              </a:r>
              <a:r>
                <a:rPr lang="en-US" sz="1800" dirty="0">
                  <a:solidFill>
                    <a:srgbClr val="FFFFFF"/>
                  </a:solidFill>
                  <a:latin typeface="Museo Sans For Dell" pitchFamily="2" charset="0"/>
                  <a:ea typeface="Museo Sans For Dell" pitchFamily="2" charset="0"/>
                </a:rPr>
                <a:t>most </a:t>
              </a:r>
              <a:r>
                <a:rPr lang="en-US" sz="1800" dirty="0" smtClean="0">
                  <a:solidFill>
                    <a:srgbClr val="FFFFFF"/>
                  </a:solidFill>
                  <a:latin typeface="Museo Sans For Dell" pitchFamily="2" charset="0"/>
                  <a:ea typeface="Museo Sans For Dell" pitchFamily="2" charset="0"/>
                </a:rPr>
                <a:t>power-efficient </a:t>
              </a:r>
              <a:r>
                <a:rPr lang="en-US" sz="1800" dirty="0">
                  <a:solidFill>
                    <a:srgbClr val="FFFFFF"/>
                  </a:solidFill>
                  <a:latin typeface="Museo Sans For Dell" pitchFamily="2" charset="0"/>
                  <a:ea typeface="Museo Sans For Dell" pitchFamily="2" charset="0"/>
                </a:rPr>
                <a:t>rack server.</a:t>
              </a:r>
              <a:r>
                <a:rPr lang="en-US" sz="1800" baseline="30000" dirty="0">
                  <a:solidFill>
                    <a:srgbClr val="FFFFFF"/>
                  </a:solidFill>
                  <a:latin typeface="Museo Sans For Dell" pitchFamily="2" charset="0"/>
                  <a:ea typeface="Museo Sans For Dell" pitchFamily="2" charset="0"/>
                </a:rPr>
                <a:t>2</a:t>
              </a:r>
            </a:p>
          </p:txBody>
        </p:sp>
      </p:grpSp>
    </p:spTree>
    <p:extLst>
      <p:ext uri="{BB962C8B-B14F-4D97-AF65-F5344CB8AC3E}">
        <p14:creationId xmlns:p14="http://schemas.microsoft.com/office/powerpoint/2010/main" val="217201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you do with PowerEdge servers?</a:t>
            </a:r>
            <a:endParaRPr lang="en-US" dirty="0"/>
          </a:p>
        </p:txBody>
      </p:sp>
      <p:sp>
        <p:nvSpPr>
          <p:cNvPr id="3" name="Content Placeholder 2"/>
          <p:cNvSpPr>
            <a:spLocks noGrp="1"/>
          </p:cNvSpPr>
          <p:nvPr>
            <p:ph idx="1"/>
          </p:nvPr>
        </p:nvSpPr>
        <p:spPr>
          <a:xfrm>
            <a:off x="1422268" y="1543154"/>
            <a:ext cx="4572000" cy="2103120"/>
          </a:xfrm>
        </p:spPr>
        <p:txBody>
          <a:bodyPr numCol="1">
            <a:noAutofit/>
          </a:bodyPr>
          <a:lstStyle/>
          <a:p>
            <a:pPr marL="0" indent="0">
              <a:buNone/>
            </a:pPr>
            <a:r>
              <a:rPr lang="en-US" b="1" dirty="0" smtClean="0">
                <a:solidFill>
                  <a:schemeClr val="accent2"/>
                </a:solidFill>
              </a:rPr>
              <a:t>Achieve more</a:t>
            </a:r>
            <a:r>
              <a:rPr lang="en-US" dirty="0" smtClean="0">
                <a:solidFill>
                  <a:schemeClr val="accent2"/>
                </a:solidFill>
              </a:rPr>
              <a:t/>
            </a:r>
            <a:br>
              <a:rPr lang="en-US" dirty="0" smtClean="0">
                <a:solidFill>
                  <a:schemeClr val="accent2"/>
                </a:solidFill>
              </a:rPr>
            </a:br>
            <a:r>
              <a:rPr lang="en-US" b="1" dirty="0" smtClean="0"/>
              <a:t>Turn your business workloads into </a:t>
            </a:r>
            <a:br>
              <a:rPr lang="en-US" b="1" dirty="0" smtClean="0"/>
            </a:br>
            <a:r>
              <a:rPr lang="en-US" b="1" dirty="0" smtClean="0"/>
              <a:t>engines for growth. </a:t>
            </a:r>
          </a:p>
          <a:p>
            <a:r>
              <a:rPr lang="en-US" dirty="0" smtClean="0"/>
              <a:t>Protect your investment with a flexible </a:t>
            </a:r>
            <a:br>
              <a:rPr lang="en-US" dirty="0" smtClean="0"/>
            </a:br>
            <a:r>
              <a:rPr lang="en-US" dirty="0" smtClean="0"/>
              <a:t>IT architecture. </a:t>
            </a:r>
          </a:p>
          <a:p>
            <a:r>
              <a:rPr lang="en-US" dirty="0" smtClean="0"/>
              <a:t>Access information faster for </a:t>
            </a:r>
            <a:br>
              <a:rPr lang="en-US" dirty="0" smtClean="0"/>
            </a:br>
            <a:r>
              <a:rPr lang="en-US" dirty="0" smtClean="0"/>
              <a:t>insightful decisions. </a:t>
            </a:r>
          </a:p>
        </p:txBody>
      </p:sp>
      <p:sp>
        <p:nvSpPr>
          <p:cNvPr id="4" name="Content Placeholder 2"/>
          <p:cNvSpPr txBox="1">
            <a:spLocks/>
          </p:cNvSpPr>
          <p:nvPr/>
        </p:nvSpPr>
        <p:spPr>
          <a:xfrm>
            <a:off x="6344086" y="3854093"/>
            <a:ext cx="4480560" cy="1371600"/>
          </a:xfrm>
          <a:prstGeom prst="rect">
            <a:avLst/>
          </a:prstGeom>
        </p:spPr>
        <p:txBody>
          <a:bodyPr vert="horz" lIns="107378" tIns="53689" rIns="107378" bIns="53689" numCol="1" rtlCol="0">
            <a:noAutofit/>
          </a:bodyPr>
          <a:lstStyle>
            <a:lvl1pPr marL="161067" indent="-161067" algn="l" defTabSz="1073780" rtl="0" eaLnBrk="1" latinLnBrk="0" hangingPunct="1">
              <a:spcBef>
                <a:spcPts val="0"/>
              </a:spcBef>
              <a:spcAft>
                <a:spcPts val="705"/>
              </a:spcAft>
              <a:buFont typeface="Arial" panose="020B0604020202020204" pitchFamily="34" charset="0"/>
              <a:buChar char="•"/>
              <a:defRPr sz="1600" kern="1200">
                <a:solidFill>
                  <a:schemeClr val="tx1"/>
                </a:solidFill>
                <a:latin typeface="+mn-lt"/>
                <a:ea typeface="+mn-ea"/>
                <a:cs typeface="+mn-cs"/>
              </a:defRPr>
            </a:lvl1pPr>
            <a:lvl2pPr marL="322134" indent="-161067" algn="l" defTabSz="1073780" rtl="0" eaLnBrk="1" latinLnBrk="0" hangingPunct="1">
              <a:spcBef>
                <a:spcPts val="0"/>
              </a:spcBef>
              <a:spcAft>
                <a:spcPts val="705"/>
              </a:spcAft>
              <a:buFont typeface="Arial" panose="020B0604020202020204" pitchFamily="34" charset="0"/>
              <a:buChar char="–"/>
              <a:defRPr sz="1400" kern="1200">
                <a:solidFill>
                  <a:schemeClr val="tx1"/>
                </a:solidFill>
                <a:latin typeface="+mn-lt"/>
                <a:ea typeface="+mn-ea"/>
                <a:cs typeface="+mn-cs"/>
              </a:defRPr>
            </a:lvl2pPr>
            <a:lvl3pPr marL="483201" indent="-161067" algn="l" defTabSz="1073780" rtl="0" eaLnBrk="1" latinLnBrk="0" hangingPunct="1">
              <a:spcBef>
                <a:spcPts val="0"/>
              </a:spcBef>
              <a:spcAft>
                <a:spcPts val="705"/>
              </a:spcAft>
              <a:buFont typeface="Museo Sans For Dell" panose="02000000000000000000" pitchFamily="2" charset="0"/>
              <a:buChar char="›"/>
              <a:defRPr sz="1400" kern="1200">
                <a:solidFill>
                  <a:schemeClr val="tx1"/>
                </a:solidFill>
                <a:latin typeface="+mn-lt"/>
                <a:ea typeface="+mn-ea"/>
                <a:cs typeface="+mn-cs"/>
              </a:defRPr>
            </a:lvl3pPr>
            <a:lvl4pPr marL="644268"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4pPr>
            <a:lvl5pPr marL="805335"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5pPr>
            <a:lvl6pPr marL="295289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978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667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6356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accent2"/>
                </a:solidFill>
              </a:rPr>
              <a:t>Better together solutions</a:t>
            </a:r>
            <a:br>
              <a:rPr lang="en-US" b="1" dirty="0" smtClean="0">
                <a:solidFill>
                  <a:schemeClr val="accent2"/>
                </a:solidFill>
              </a:rPr>
            </a:br>
            <a:r>
              <a:rPr lang="en-US" b="1" dirty="0" smtClean="0"/>
              <a:t>Enjoy even greater performance when paired with Dell storage and Dell Networking solutions. </a:t>
            </a:r>
            <a:endParaRPr lang="en-US" b="1" dirty="0"/>
          </a:p>
        </p:txBody>
      </p:sp>
      <p:sp>
        <p:nvSpPr>
          <p:cNvPr id="5" name="Content Placeholder 2"/>
          <p:cNvSpPr txBox="1">
            <a:spLocks/>
          </p:cNvSpPr>
          <p:nvPr/>
        </p:nvSpPr>
        <p:spPr>
          <a:xfrm>
            <a:off x="1422268" y="3854093"/>
            <a:ext cx="4572000" cy="2103120"/>
          </a:xfrm>
          <a:prstGeom prst="rect">
            <a:avLst/>
          </a:prstGeom>
        </p:spPr>
        <p:txBody>
          <a:bodyPr vert="horz" lIns="107378" tIns="53689" rIns="107378" bIns="53689" numCol="1" rtlCol="0">
            <a:noAutofit/>
          </a:bodyPr>
          <a:lstStyle>
            <a:lvl1pPr marL="161067" indent="-161067" algn="l" defTabSz="1073780" rtl="0" eaLnBrk="1" latinLnBrk="0" hangingPunct="1">
              <a:spcBef>
                <a:spcPts val="0"/>
              </a:spcBef>
              <a:spcAft>
                <a:spcPts val="705"/>
              </a:spcAft>
              <a:buFont typeface="Arial" panose="020B0604020202020204" pitchFamily="34" charset="0"/>
              <a:buChar char="•"/>
              <a:defRPr sz="1600" kern="1200">
                <a:solidFill>
                  <a:schemeClr val="tx1"/>
                </a:solidFill>
                <a:latin typeface="+mn-lt"/>
                <a:ea typeface="+mn-ea"/>
                <a:cs typeface="+mn-cs"/>
              </a:defRPr>
            </a:lvl1pPr>
            <a:lvl2pPr marL="322134" indent="-161067" algn="l" defTabSz="1073780" rtl="0" eaLnBrk="1" latinLnBrk="0" hangingPunct="1">
              <a:spcBef>
                <a:spcPts val="0"/>
              </a:spcBef>
              <a:spcAft>
                <a:spcPts val="705"/>
              </a:spcAft>
              <a:buFont typeface="Arial" panose="020B0604020202020204" pitchFamily="34" charset="0"/>
              <a:buChar char="–"/>
              <a:defRPr sz="1400" kern="1200">
                <a:solidFill>
                  <a:schemeClr val="tx1"/>
                </a:solidFill>
                <a:latin typeface="+mn-lt"/>
                <a:ea typeface="+mn-ea"/>
                <a:cs typeface="+mn-cs"/>
              </a:defRPr>
            </a:lvl2pPr>
            <a:lvl3pPr marL="483201" indent="-161067" algn="l" defTabSz="1073780" rtl="0" eaLnBrk="1" latinLnBrk="0" hangingPunct="1">
              <a:spcBef>
                <a:spcPts val="0"/>
              </a:spcBef>
              <a:spcAft>
                <a:spcPts val="705"/>
              </a:spcAft>
              <a:buFont typeface="Museo Sans For Dell" panose="02000000000000000000" pitchFamily="2" charset="0"/>
              <a:buChar char="›"/>
              <a:defRPr sz="1400" kern="1200">
                <a:solidFill>
                  <a:schemeClr val="tx1"/>
                </a:solidFill>
                <a:latin typeface="+mn-lt"/>
                <a:ea typeface="+mn-ea"/>
                <a:cs typeface="+mn-cs"/>
              </a:defRPr>
            </a:lvl3pPr>
            <a:lvl4pPr marL="644268"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4pPr>
            <a:lvl5pPr marL="805335"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5pPr>
            <a:lvl6pPr marL="295289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978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667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6356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accent2"/>
                </a:solidFill>
              </a:rPr>
              <a:t>Deliver real results faster</a:t>
            </a:r>
            <a:br>
              <a:rPr lang="en-US" b="1" dirty="0" smtClean="0">
                <a:solidFill>
                  <a:schemeClr val="accent2"/>
                </a:solidFill>
              </a:rPr>
            </a:br>
            <a:r>
              <a:rPr lang="en-US" b="1" dirty="0" smtClean="0"/>
              <a:t>Enjoy accelerated time to value via </a:t>
            </a:r>
            <a:br>
              <a:rPr lang="en-US" b="1" dirty="0" smtClean="0"/>
            </a:br>
            <a:r>
              <a:rPr lang="en-US" b="1" dirty="0" smtClean="0"/>
              <a:t>end-to-end workload solutions. </a:t>
            </a:r>
          </a:p>
          <a:p>
            <a:r>
              <a:rPr lang="en-US" dirty="0" smtClean="0"/>
              <a:t>Simplify lifecycle management of your </a:t>
            </a:r>
            <a:br>
              <a:rPr lang="en-US" dirty="0" smtClean="0"/>
            </a:br>
            <a:r>
              <a:rPr lang="en-US" dirty="0" smtClean="0"/>
              <a:t>IT infrastructure. </a:t>
            </a:r>
          </a:p>
          <a:p>
            <a:r>
              <a:rPr lang="en-US" dirty="0" smtClean="0"/>
              <a:t>Automate your IT tasks to improve administrative efficiency. </a:t>
            </a:r>
          </a:p>
        </p:txBody>
      </p:sp>
      <p:sp>
        <p:nvSpPr>
          <p:cNvPr id="6" name="Content Placeholder 2"/>
          <p:cNvSpPr txBox="1">
            <a:spLocks/>
          </p:cNvSpPr>
          <p:nvPr/>
        </p:nvSpPr>
        <p:spPr>
          <a:xfrm>
            <a:off x="6344086" y="1543154"/>
            <a:ext cx="4572000" cy="2194560"/>
          </a:xfrm>
          <a:prstGeom prst="rect">
            <a:avLst/>
          </a:prstGeom>
        </p:spPr>
        <p:txBody>
          <a:bodyPr vert="horz" lIns="107378" tIns="53689" rIns="107378" bIns="53689" numCol="1" rtlCol="0">
            <a:noAutofit/>
          </a:bodyPr>
          <a:lstStyle>
            <a:lvl1pPr marL="161067" indent="-161067" algn="l" defTabSz="1073780" rtl="0" eaLnBrk="1" latinLnBrk="0" hangingPunct="1">
              <a:spcBef>
                <a:spcPts val="0"/>
              </a:spcBef>
              <a:spcAft>
                <a:spcPts val="705"/>
              </a:spcAft>
              <a:buFont typeface="Arial" panose="020B0604020202020204" pitchFamily="34" charset="0"/>
              <a:buChar char="•"/>
              <a:defRPr sz="1600" kern="1200">
                <a:solidFill>
                  <a:schemeClr val="tx1"/>
                </a:solidFill>
                <a:latin typeface="+mn-lt"/>
                <a:ea typeface="+mn-ea"/>
                <a:cs typeface="+mn-cs"/>
              </a:defRPr>
            </a:lvl1pPr>
            <a:lvl2pPr marL="322134" indent="-161067" algn="l" defTabSz="1073780" rtl="0" eaLnBrk="1" latinLnBrk="0" hangingPunct="1">
              <a:spcBef>
                <a:spcPts val="0"/>
              </a:spcBef>
              <a:spcAft>
                <a:spcPts val="705"/>
              </a:spcAft>
              <a:buFont typeface="Arial" panose="020B0604020202020204" pitchFamily="34" charset="0"/>
              <a:buChar char="–"/>
              <a:defRPr sz="1400" kern="1200">
                <a:solidFill>
                  <a:schemeClr val="tx1"/>
                </a:solidFill>
                <a:latin typeface="+mn-lt"/>
                <a:ea typeface="+mn-ea"/>
                <a:cs typeface="+mn-cs"/>
              </a:defRPr>
            </a:lvl2pPr>
            <a:lvl3pPr marL="483201" indent="-161067" algn="l" defTabSz="1073780" rtl="0" eaLnBrk="1" latinLnBrk="0" hangingPunct="1">
              <a:spcBef>
                <a:spcPts val="0"/>
              </a:spcBef>
              <a:spcAft>
                <a:spcPts val="705"/>
              </a:spcAft>
              <a:buFont typeface="Museo Sans For Dell" panose="02000000000000000000" pitchFamily="2" charset="0"/>
              <a:buChar char="›"/>
              <a:defRPr sz="1400" kern="1200">
                <a:solidFill>
                  <a:schemeClr val="tx1"/>
                </a:solidFill>
                <a:latin typeface="+mn-lt"/>
                <a:ea typeface="+mn-ea"/>
                <a:cs typeface="+mn-cs"/>
              </a:defRPr>
            </a:lvl3pPr>
            <a:lvl4pPr marL="644268"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4pPr>
            <a:lvl5pPr marL="805335" indent="-161067" algn="l" defTabSz="1073780" rtl="0" eaLnBrk="1" latinLnBrk="0" hangingPunct="1">
              <a:spcBef>
                <a:spcPts val="0"/>
              </a:spcBef>
              <a:spcAft>
                <a:spcPts val="705"/>
              </a:spcAft>
              <a:buFont typeface="Arial" panose="020B0604020202020204" pitchFamily="34" charset="0"/>
              <a:buChar char="–"/>
              <a:defRPr sz="1200" kern="1200">
                <a:solidFill>
                  <a:schemeClr val="tx1"/>
                </a:solidFill>
                <a:latin typeface="+mn-lt"/>
                <a:ea typeface="+mn-ea"/>
                <a:cs typeface="+mn-cs"/>
              </a:defRPr>
            </a:lvl5pPr>
            <a:lvl6pPr marL="295289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978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667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63565" indent="-268445" algn="l" defTabSz="107378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accent2"/>
                </a:solidFill>
              </a:rPr>
              <a:t>Maximize efficiency</a:t>
            </a:r>
            <a:br>
              <a:rPr lang="en-US" b="1" dirty="0" smtClean="0">
                <a:solidFill>
                  <a:schemeClr val="accent2"/>
                </a:solidFill>
              </a:rPr>
            </a:br>
            <a:r>
              <a:rPr lang="en-US" b="1" dirty="0" smtClean="0"/>
              <a:t>Feel confident with resilient infrastructure </a:t>
            </a:r>
            <a:br>
              <a:rPr lang="en-US" b="1" dirty="0" smtClean="0"/>
            </a:br>
            <a:r>
              <a:rPr lang="en-US" b="1" dirty="0" smtClean="0"/>
              <a:t>to maximize uptime. </a:t>
            </a:r>
          </a:p>
          <a:p>
            <a:r>
              <a:rPr lang="en-US" dirty="0" smtClean="0"/>
              <a:t>Better control of energy consumption to </a:t>
            </a:r>
            <a:br>
              <a:rPr lang="en-US" dirty="0" smtClean="0"/>
            </a:br>
            <a:r>
              <a:rPr lang="en-US" dirty="0" smtClean="0"/>
              <a:t>minimize your total cost of ownership (TCO). </a:t>
            </a:r>
          </a:p>
          <a:p>
            <a:r>
              <a:rPr lang="en-US" dirty="0" smtClean="0"/>
              <a:t>Ensure secure, reliable access to </a:t>
            </a:r>
            <a:br>
              <a:rPr lang="en-US" dirty="0" smtClean="0"/>
            </a:br>
            <a:r>
              <a:rPr lang="en-US" dirty="0" smtClean="0"/>
              <a:t>valuable information. </a:t>
            </a:r>
          </a:p>
        </p:txBody>
      </p:sp>
      <p:cxnSp>
        <p:nvCxnSpPr>
          <p:cNvPr id="10" name="Straight Connector 9"/>
          <p:cNvCxnSpPr/>
          <p:nvPr/>
        </p:nvCxnSpPr>
        <p:spPr>
          <a:xfrm>
            <a:off x="6094412" y="1663700"/>
            <a:ext cx="0" cy="41275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a:off x="6094413" y="-952032"/>
            <a:ext cx="0" cy="93268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17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from here</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t>Let us know if  you have additional questions about Dell PowerEdge </a:t>
            </a:r>
            <a:br>
              <a:rPr lang="en-US" b="1" dirty="0" smtClean="0"/>
            </a:br>
            <a:r>
              <a:rPr lang="en-US" b="1" dirty="0" smtClean="0"/>
              <a:t>servers or any of their end-to-end solutions.</a:t>
            </a:r>
          </a:p>
          <a:p>
            <a:pPr marL="0" indent="0">
              <a:buNone/>
            </a:pPr>
            <a:endParaRPr lang="en-US" b="1" dirty="0" smtClean="0"/>
          </a:p>
          <a:p>
            <a:pPr marL="0" indent="0">
              <a:buNone/>
            </a:pPr>
            <a:r>
              <a:rPr lang="en-US" b="1" dirty="0" smtClean="0"/>
              <a:t>As a Dell partner, we’re committed to helping you to:</a:t>
            </a:r>
          </a:p>
          <a:p>
            <a:r>
              <a:rPr lang="en-US" dirty="0" smtClean="0"/>
              <a:t>Turn data into insights</a:t>
            </a:r>
          </a:p>
          <a:p>
            <a:r>
              <a:rPr lang="en-US" dirty="0" smtClean="0"/>
              <a:t>Overcome evolving security threats and ensure compliance</a:t>
            </a:r>
          </a:p>
          <a:p>
            <a:r>
              <a:rPr lang="en-US" dirty="0" smtClean="0"/>
              <a:t>Accelerate adoption: virtualization, convergence, cloud</a:t>
            </a:r>
          </a:p>
          <a:p>
            <a:endParaRPr lang="en-US" dirty="0"/>
          </a:p>
        </p:txBody>
      </p:sp>
      <p:sp>
        <p:nvSpPr>
          <p:cNvPr id="8" name="TextBox 7"/>
          <p:cNvSpPr txBox="1"/>
          <p:nvPr/>
        </p:nvSpPr>
        <p:spPr>
          <a:xfrm>
            <a:off x="8206296" y="1663700"/>
            <a:ext cx="3375367" cy="2274469"/>
          </a:xfrm>
          <a:prstGeom prst="rect">
            <a:avLst/>
          </a:prstGeom>
          <a:solidFill>
            <a:schemeClr val="accent2"/>
          </a:solidFill>
        </p:spPr>
        <p:txBody>
          <a:bodyPr wrap="square" lIns="182880" tIns="182880" rIns="182880" bIns="182880" rtlCol="0">
            <a:noAutofit/>
          </a:bodyPr>
          <a:lstStyle/>
          <a:p>
            <a:pPr>
              <a:lnSpc>
                <a:spcPct val="90000"/>
              </a:lnSpc>
              <a:spcBef>
                <a:spcPts val="600"/>
              </a:spcBef>
              <a:spcAft>
                <a:spcPts val="0"/>
              </a:spcAft>
              <a:buClr>
                <a:srgbClr val="0085C3"/>
              </a:buClr>
            </a:pPr>
            <a:r>
              <a:rPr lang="en-US" sz="2400" b="1" dirty="0" smtClean="0">
                <a:solidFill>
                  <a:srgbClr val="FFFFFF"/>
                </a:solidFill>
                <a:latin typeface="Museo Sans For Dell"/>
              </a:rPr>
              <a:t>Let’s get started!</a:t>
            </a:r>
          </a:p>
          <a:p>
            <a:pPr>
              <a:lnSpc>
                <a:spcPct val="90000"/>
              </a:lnSpc>
              <a:spcBef>
                <a:spcPts val="600"/>
              </a:spcBef>
              <a:spcAft>
                <a:spcPts val="0"/>
              </a:spcAft>
              <a:buClr>
                <a:srgbClr val="0085C3"/>
              </a:buClr>
            </a:pPr>
            <a:r>
              <a:rPr lang="en-US" sz="1800" dirty="0" smtClean="0">
                <a:solidFill>
                  <a:srgbClr val="FFFFFF"/>
                </a:solidFill>
                <a:latin typeface="Museo Sans For Dell"/>
              </a:rPr>
              <a:t>We’re ready to work with you to design and build customized, Dell solutions that will meet  your unique business needs for today—</a:t>
            </a:r>
            <a:r>
              <a:rPr lang="en-US" sz="1800" dirty="0" smtClean="0">
                <a:solidFill>
                  <a:srgbClr val="FFFFFF"/>
                </a:solidFill>
                <a:latin typeface="Museo For Dell"/>
              </a:rPr>
              <a:t>and tomorrow.</a:t>
            </a:r>
            <a:endParaRPr lang="en-US" sz="1800" dirty="0" smtClean="0">
              <a:solidFill>
                <a:srgbClr val="FFFFFF"/>
              </a:solidFill>
              <a:latin typeface="Museo Sans For Dell"/>
            </a:endParaRPr>
          </a:p>
        </p:txBody>
      </p:sp>
      <p:grpSp>
        <p:nvGrpSpPr>
          <p:cNvPr id="32" name="Group 31"/>
          <p:cNvGrpSpPr/>
          <p:nvPr/>
        </p:nvGrpSpPr>
        <p:grpSpPr>
          <a:xfrm>
            <a:off x="2939217" y="4363147"/>
            <a:ext cx="6310390" cy="1444444"/>
            <a:chOff x="3247856" y="4442220"/>
            <a:chExt cx="6033924" cy="1381161"/>
          </a:xfrm>
          <a:solidFill>
            <a:schemeClr val="tx1"/>
          </a:solidFill>
        </p:grpSpPr>
        <p:cxnSp>
          <p:nvCxnSpPr>
            <p:cNvPr id="33" name="Straight Connector 32"/>
            <p:cNvCxnSpPr/>
            <p:nvPr/>
          </p:nvCxnSpPr>
          <p:spPr>
            <a:xfrm>
              <a:off x="6031338" y="5399860"/>
              <a:ext cx="53147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246735" y="4640593"/>
              <a:ext cx="1221697" cy="1182788"/>
              <a:chOff x="8624888" y="2036763"/>
              <a:chExt cx="2568575" cy="2566987"/>
            </a:xfrm>
            <a:grpFill/>
          </p:grpSpPr>
          <p:sp>
            <p:nvSpPr>
              <p:cNvPr id="62" name="Freeform 5"/>
              <p:cNvSpPr>
                <a:spLocks noEditPoints="1"/>
              </p:cNvSpPr>
              <p:nvPr/>
            </p:nvSpPr>
            <p:spPr bwMode="auto">
              <a:xfrm>
                <a:off x="8624888" y="2955925"/>
                <a:ext cx="2568575" cy="728663"/>
              </a:xfrm>
              <a:custGeom>
                <a:avLst/>
                <a:gdLst>
                  <a:gd name="T0" fmla="*/ 1251 w 1280"/>
                  <a:gd name="T1" fmla="*/ 0 h 364"/>
                  <a:gd name="T2" fmla="*/ 29 w 1280"/>
                  <a:gd name="T3" fmla="*/ 0 h 364"/>
                  <a:gd name="T4" fmla="*/ 0 w 1280"/>
                  <a:gd name="T5" fmla="*/ 29 h 364"/>
                  <a:gd name="T6" fmla="*/ 0 w 1280"/>
                  <a:gd name="T7" fmla="*/ 335 h 364"/>
                  <a:gd name="T8" fmla="*/ 29 w 1280"/>
                  <a:gd name="T9" fmla="*/ 364 h 364"/>
                  <a:gd name="T10" fmla="*/ 1251 w 1280"/>
                  <a:gd name="T11" fmla="*/ 364 h 364"/>
                  <a:gd name="T12" fmla="*/ 1280 w 1280"/>
                  <a:gd name="T13" fmla="*/ 335 h 364"/>
                  <a:gd name="T14" fmla="*/ 1280 w 1280"/>
                  <a:gd name="T15" fmla="*/ 29 h 364"/>
                  <a:gd name="T16" fmla="*/ 1251 w 1280"/>
                  <a:gd name="T17" fmla="*/ 0 h 364"/>
                  <a:gd name="T18" fmla="*/ 196 w 1280"/>
                  <a:gd name="T19" fmla="*/ 255 h 364"/>
                  <a:gd name="T20" fmla="*/ 183 w 1280"/>
                  <a:gd name="T21" fmla="*/ 274 h 364"/>
                  <a:gd name="T22" fmla="*/ 77 w 1280"/>
                  <a:gd name="T23" fmla="*/ 314 h 364"/>
                  <a:gd name="T24" fmla="*/ 70 w 1280"/>
                  <a:gd name="T25" fmla="*/ 315 h 364"/>
                  <a:gd name="T26" fmla="*/ 59 w 1280"/>
                  <a:gd name="T27" fmla="*/ 312 h 364"/>
                  <a:gd name="T28" fmla="*/ 50 w 1280"/>
                  <a:gd name="T29" fmla="*/ 295 h 364"/>
                  <a:gd name="T30" fmla="*/ 50 w 1280"/>
                  <a:gd name="T31" fmla="*/ 69 h 364"/>
                  <a:gd name="T32" fmla="*/ 59 w 1280"/>
                  <a:gd name="T33" fmla="*/ 53 h 364"/>
                  <a:gd name="T34" fmla="*/ 77 w 1280"/>
                  <a:gd name="T35" fmla="*/ 50 h 364"/>
                  <a:gd name="T36" fmla="*/ 183 w 1280"/>
                  <a:gd name="T37" fmla="*/ 91 h 364"/>
                  <a:gd name="T38" fmla="*/ 196 w 1280"/>
                  <a:gd name="T39" fmla="*/ 109 h 364"/>
                  <a:gd name="T40" fmla="*/ 196 w 1280"/>
                  <a:gd name="T41" fmla="*/ 255 h 364"/>
                  <a:gd name="T42" fmla="*/ 640 w 1280"/>
                  <a:gd name="T43" fmla="*/ 282 h 364"/>
                  <a:gd name="T44" fmla="*/ 541 w 1280"/>
                  <a:gd name="T45" fmla="*/ 182 h 364"/>
                  <a:gd name="T46" fmla="*/ 640 w 1280"/>
                  <a:gd name="T47" fmla="*/ 83 h 364"/>
                  <a:gd name="T48" fmla="*/ 739 w 1280"/>
                  <a:gd name="T49" fmla="*/ 182 h 364"/>
                  <a:gd name="T50" fmla="*/ 640 w 1280"/>
                  <a:gd name="T51" fmla="*/ 282 h 364"/>
                  <a:gd name="T52" fmla="*/ 1229 w 1280"/>
                  <a:gd name="T53" fmla="*/ 295 h 364"/>
                  <a:gd name="T54" fmla="*/ 1221 w 1280"/>
                  <a:gd name="T55" fmla="*/ 312 h 364"/>
                  <a:gd name="T56" fmla="*/ 1209 w 1280"/>
                  <a:gd name="T57" fmla="*/ 315 h 364"/>
                  <a:gd name="T58" fmla="*/ 1202 w 1280"/>
                  <a:gd name="T59" fmla="*/ 314 h 364"/>
                  <a:gd name="T60" fmla="*/ 1096 w 1280"/>
                  <a:gd name="T61" fmla="*/ 274 h 364"/>
                  <a:gd name="T62" fmla="*/ 1083 w 1280"/>
                  <a:gd name="T63" fmla="*/ 255 h 364"/>
                  <a:gd name="T64" fmla="*/ 1083 w 1280"/>
                  <a:gd name="T65" fmla="*/ 109 h 364"/>
                  <a:gd name="T66" fmla="*/ 1096 w 1280"/>
                  <a:gd name="T67" fmla="*/ 91 h 364"/>
                  <a:gd name="T68" fmla="*/ 1202 w 1280"/>
                  <a:gd name="T69" fmla="*/ 50 h 364"/>
                  <a:gd name="T70" fmla="*/ 1221 w 1280"/>
                  <a:gd name="T71" fmla="*/ 53 h 364"/>
                  <a:gd name="T72" fmla="*/ 1229 w 1280"/>
                  <a:gd name="T73" fmla="*/ 69 h 364"/>
                  <a:gd name="T74" fmla="*/ 1229 w 1280"/>
                  <a:gd name="T75" fmla="*/ 29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0" h="364">
                    <a:moveTo>
                      <a:pt x="1251" y="0"/>
                    </a:moveTo>
                    <a:cubicBezTo>
                      <a:pt x="29" y="0"/>
                      <a:pt x="29" y="0"/>
                      <a:pt x="29" y="0"/>
                    </a:cubicBezTo>
                    <a:cubicBezTo>
                      <a:pt x="13" y="0"/>
                      <a:pt x="0" y="13"/>
                      <a:pt x="0" y="29"/>
                    </a:cubicBezTo>
                    <a:cubicBezTo>
                      <a:pt x="0" y="335"/>
                      <a:pt x="0" y="335"/>
                      <a:pt x="0" y="335"/>
                    </a:cubicBezTo>
                    <a:cubicBezTo>
                      <a:pt x="0" y="351"/>
                      <a:pt x="13" y="364"/>
                      <a:pt x="29" y="364"/>
                    </a:cubicBezTo>
                    <a:cubicBezTo>
                      <a:pt x="1251" y="364"/>
                      <a:pt x="1251" y="364"/>
                      <a:pt x="1251" y="364"/>
                    </a:cubicBezTo>
                    <a:cubicBezTo>
                      <a:pt x="1267" y="364"/>
                      <a:pt x="1280" y="351"/>
                      <a:pt x="1280" y="335"/>
                    </a:cubicBezTo>
                    <a:cubicBezTo>
                      <a:pt x="1280" y="29"/>
                      <a:pt x="1280" y="29"/>
                      <a:pt x="1280" y="29"/>
                    </a:cubicBezTo>
                    <a:cubicBezTo>
                      <a:pt x="1280" y="13"/>
                      <a:pt x="1267" y="0"/>
                      <a:pt x="1251" y="0"/>
                    </a:cubicBezTo>
                    <a:close/>
                    <a:moveTo>
                      <a:pt x="196" y="255"/>
                    </a:moveTo>
                    <a:cubicBezTo>
                      <a:pt x="196" y="264"/>
                      <a:pt x="191" y="271"/>
                      <a:pt x="183" y="274"/>
                    </a:cubicBezTo>
                    <a:cubicBezTo>
                      <a:pt x="77" y="314"/>
                      <a:pt x="77" y="314"/>
                      <a:pt x="77" y="314"/>
                    </a:cubicBezTo>
                    <a:cubicBezTo>
                      <a:pt x="75" y="315"/>
                      <a:pt x="73" y="315"/>
                      <a:pt x="70" y="315"/>
                    </a:cubicBezTo>
                    <a:cubicBezTo>
                      <a:pt x="66" y="315"/>
                      <a:pt x="62" y="314"/>
                      <a:pt x="59" y="312"/>
                    </a:cubicBezTo>
                    <a:cubicBezTo>
                      <a:pt x="53" y="308"/>
                      <a:pt x="50" y="302"/>
                      <a:pt x="50" y="295"/>
                    </a:cubicBezTo>
                    <a:cubicBezTo>
                      <a:pt x="50" y="69"/>
                      <a:pt x="50" y="69"/>
                      <a:pt x="50" y="69"/>
                    </a:cubicBezTo>
                    <a:cubicBezTo>
                      <a:pt x="50" y="63"/>
                      <a:pt x="53" y="56"/>
                      <a:pt x="59" y="53"/>
                    </a:cubicBezTo>
                    <a:cubicBezTo>
                      <a:pt x="64" y="49"/>
                      <a:pt x="71" y="48"/>
                      <a:pt x="77" y="50"/>
                    </a:cubicBezTo>
                    <a:cubicBezTo>
                      <a:pt x="183" y="91"/>
                      <a:pt x="183" y="91"/>
                      <a:pt x="183" y="91"/>
                    </a:cubicBezTo>
                    <a:cubicBezTo>
                      <a:pt x="191" y="93"/>
                      <a:pt x="196" y="101"/>
                      <a:pt x="196" y="109"/>
                    </a:cubicBezTo>
                    <a:lnTo>
                      <a:pt x="196" y="255"/>
                    </a:lnTo>
                    <a:close/>
                    <a:moveTo>
                      <a:pt x="640" y="282"/>
                    </a:moveTo>
                    <a:cubicBezTo>
                      <a:pt x="585" y="282"/>
                      <a:pt x="541" y="237"/>
                      <a:pt x="541" y="182"/>
                    </a:cubicBezTo>
                    <a:cubicBezTo>
                      <a:pt x="541" y="128"/>
                      <a:pt x="585" y="83"/>
                      <a:pt x="640" y="83"/>
                    </a:cubicBezTo>
                    <a:cubicBezTo>
                      <a:pt x="694" y="83"/>
                      <a:pt x="739" y="128"/>
                      <a:pt x="739" y="182"/>
                    </a:cubicBezTo>
                    <a:cubicBezTo>
                      <a:pt x="739" y="237"/>
                      <a:pt x="694" y="282"/>
                      <a:pt x="640" y="282"/>
                    </a:cubicBezTo>
                    <a:close/>
                    <a:moveTo>
                      <a:pt x="1229" y="295"/>
                    </a:moveTo>
                    <a:cubicBezTo>
                      <a:pt x="1229" y="302"/>
                      <a:pt x="1226" y="308"/>
                      <a:pt x="1221" y="312"/>
                    </a:cubicBezTo>
                    <a:cubicBezTo>
                      <a:pt x="1217" y="314"/>
                      <a:pt x="1213" y="315"/>
                      <a:pt x="1209" y="315"/>
                    </a:cubicBezTo>
                    <a:cubicBezTo>
                      <a:pt x="1207" y="315"/>
                      <a:pt x="1205" y="315"/>
                      <a:pt x="1202" y="314"/>
                    </a:cubicBezTo>
                    <a:cubicBezTo>
                      <a:pt x="1096" y="274"/>
                      <a:pt x="1096" y="274"/>
                      <a:pt x="1096" y="274"/>
                    </a:cubicBezTo>
                    <a:cubicBezTo>
                      <a:pt x="1088" y="271"/>
                      <a:pt x="1083" y="264"/>
                      <a:pt x="1083" y="255"/>
                    </a:cubicBezTo>
                    <a:cubicBezTo>
                      <a:pt x="1083" y="109"/>
                      <a:pt x="1083" y="109"/>
                      <a:pt x="1083" y="109"/>
                    </a:cubicBezTo>
                    <a:cubicBezTo>
                      <a:pt x="1083" y="101"/>
                      <a:pt x="1088" y="93"/>
                      <a:pt x="1096" y="91"/>
                    </a:cubicBezTo>
                    <a:cubicBezTo>
                      <a:pt x="1202" y="50"/>
                      <a:pt x="1202" y="50"/>
                      <a:pt x="1202" y="50"/>
                    </a:cubicBezTo>
                    <a:cubicBezTo>
                      <a:pt x="1208" y="48"/>
                      <a:pt x="1215" y="49"/>
                      <a:pt x="1221" y="53"/>
                    </a:cubicBezTo>
                    <a:cubicBezTo>
                      <a:pt x="1226" y="56"/>
                      <a:pt x="1229" y="63"/>
                      <a:pt x="1229" y="69"/>
                    </a:cubicBezTo>
                    <a:lnTo>
                      <a:pt x="1229"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
              <p:cNvSpPr>
                <a:spLocks noEditPoints="1"/>
              </p:cNvSpPr>
              <p:nvPr/>
            </p:nvSpPr>
            <p:spPr bwMode="auto">
              <a:xfrm>
                <a:off x="8624888" y="3873500"/>
                <a:ext cx="2568575" cy="730250"/>
              </a:xfrm>
              <a:custGeom>
                <a:avLst/>
                <a:gdLst>
                  <a:gd name="T0" fmla="*/ 1251 w 1280"/>
                  <a:gd name="T1" fmla="*/ 0 h 364"/>
                  <a:gd name="T2" fmla="*/ 29 w 1280"/>
                  <a:gd name="T3" fmla="*/ 0 h 364"/>
                  <a:gd name="T4" fmla="*/ 0 w 1280"/>
                  <a:gd name="T5" fmla="*/ 29 h 364"/>
                  <a:gd name="T6" fmla="*/ 0 w 1280"/>
                  <a:gd name="T7" fmla="*/ 335 h 364"/>
                  <a:gd name="T8" fmla="*/ 29 w 1280"/>
                  <a:gd name="T9" fmla="*/ 364 h 364"/>
                  <a:gd name="T10" fmla="*/ 1251 w 1280"/>
                  <a:gd name="T11" fmla="*/ 364 h 364"/>
                  <a:gd name="T12" fmla="*/ 1280 w 1280"/>
                  <a:gd name="T13" fmla="*/ 335 h 364"/>
                  <a:gd name="T14" fmla="*/ 1280 w 1280"/>
                  <a:gd name="T15" fmla="*/ 29 h 364"/>
                  <a:gd name="T16" fmla="*/ 1251 w 1280"/>
                  <a:gd name="T17" fmla="*/ 0 h 364"/>
                  <a:gd name="T18" fmla="*/ 196 w 1280"/>
                  <a:gd name="T19" fmla="*/ 255 h 364"/>
                  <a:gd name="T20" fmla="*/ 183 w 1280"/>
                  <a:gd name="T21" fmla="*/ 274 h 364"/>
                  <a:gd name="T22" fmla="*/ 77 w 1280"/>
                  <a:gd name="T23" fmla="*/ 314 h 364"/>
                  <a:gd name="T24" fmla="*/ 70 w 1280"/>
                  <a:gd name="T25" fmla="*/ 315 h 364"/>
                  <a:gd name="T26" fmla="*/ 59 w 1280"/>
                  <a:gd name="T27" fmla="*/ 312 h 364"/>
                  <a:gd name="T28" fmla="*/ 50 w 1280"/>
                  <a:gd name="T29" fmla="*/ 295 h 364"/>
                  <a:gd name="T30" fmla="*/ 50 w 1280"/>
                  <a:gd name="T31" fmla="*/ 69 h 364"/>
                  <a:gd name="T32" fmla="*/ 59 w 1280"/>
                  <a:gd name="T33" fmla="*/ 53 h 364"/>
                  <a:gd name="T34" fmla="*/ 77 w 1280"/>
                  <a:gd name="T35" fmla="*/ 50 h 364"/>
                  <a:gd name="T36" fmla="*/ 183 w 1280"/>
                  <a:gd name="T37" fmla="*/ 90 h 364"/>
                  <a:gd name="T38" fmla="*/ 196 w 1280"/>
                  <a:gd name="T39" fmla="*/ 109 h 364"/>
                  <a:gd name="T40" fmla="*/ 196 w 1280"/>
                  <a:gd name="T41" fmla="*/ 255 h 364"/>
                  <a:gd name="T42" fmla="*/ 640 w 1280"/>
                  <a:gd name="T43" fmla="*/ 281 h 364"/>
                  <a:gd name="T44" fmla="*/ 541 w 1280"/>
                  <a:gd name="T45" fmla="*/ 182 h 364"/>
                  <a:gd name="T46" fmla="*/ 640 w 1280"/>
                  <a:gd name="T47" fmla="*/ 83 h 364"/>
                  <a:gd name="T48" fmla="*/ 739 w 1280"/>
                  <a:gd name="T49" fmla="*/ 182 h 364"/>
                  <a:gd name="T50" fmla="*/ 640 w 1280"/>
                  <a:gd name="T51" fmla="*/ 281 h 364"/>
                  <a:gd name="T52" fmla="*/ 1229 w 1280"/>
                  <a:gd name="T53" fmla="*/ 295 h 364"/>
                  <a:gd name="T54" fmla="*/ 1221 w 1280"/>
                  <a:gd name="T55" fmla="*/ 312 h 364"/>
                  <a:gd name="T56" fmla="*/ 1209 w 1280"/>
                  <a:gd name="T57" fmla="*/ 315 h 364"/>
                  <a:gd name="T58" fmla="*/ 1202 w 1280"/>
                  <a:gd name="T59" fmla="*/ 314 h 364"/>
                  <a:gd name="T60" fmla="*/ 1096 w 1280"/>
                  <a:gd name="T61" fmla="*/ 274 h 364"/>
                  <a:gd name="T62" fmla="*/ 1083 w 1280"/>
                  <a:gd name="T63" fmla="*/ 255 h 364"/>
                  <a:gd name="T64" fmla="*/ 1083 w 1280"/>
                  <a:gd name="T65" fmla="*/ 109 h 364"/>
                  <a:gd name="T66" fmla="*/ 1096 w 1280"/>
                  <a:gd name="T67" fmla="*/ 90 h 364"/>
                  <a:gd name="T68" fmla="*/ 1202 w 1280"/>
                  <a:gd name="T69" fmla="*/ 50 h 364"/>
                  <a:gd name="T70" fmla="*/ 1221 w 1280"/>
                  <a:gd name="T71" fmla="*/ 53 h 364"/>
                  <a:gd name="T72" fmla="*/ 1229 w 1280"/>
                  <a:gd name="T73" fmla="*/ 69 h 364"/>
                  <a:gd name="T74" fmla="*/ 1229 w 1280"/>
                  <a:gd name="T75" fmla="*/ 29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0" h="364">
                    <a:moveTo>
                      <a:pt x="1251" y="0"/>
                    </a:moveTo>
                    <a:cubicBezTo>
                      <a:pt x="29" y="0"/>
                      <a:pt x="29" y="0"/>
                      <a:pt x="29" y="0"/>
                    </a:cubicBezTo>
                    <a:cubicBezTo>
                      <a:pt x="13" y="0"/>
                      <a:pt x="0" y="13"/>
                      <a:pt x="0" y="29"/>
                    </a:cubicBezTo>
                    <a:cubicBezTo>
                      <a:pt x="0" y="335"/>
                      <a:pt x="0" y="335"/>
                      <a:pt x="0" y="335"/>
                    </a:cubicBezTo>
                    <a:cubicBezTo>
                      <a:pt x="0" y="351"/>
                      <a:pt x="13" y="364"/>
                      <a:pt x="29" y="364"/>
                    </a:cubicBezTo>
                    <a:cubicBezTo>
                      <a:pt x="1251" y="364"/>
                      <a:pt x="1251" y="364"/>
                      <a:pt x="1251" y="364"/>
                    </a:cubicBezTo>
                    <a:cubicBezTo>
                      <a:pt x="1267" y="364"/>
                      <a:pt x="1280" y="351"/>
                      <a:pt x="1280" y="335"/>
                    </a:cubicBezTo>
                    <a:cubicBezTo>
                      <a:pt x="1280" y="29"/>
                      <a:pt x="1280" y="29"/>
                      <a:pt x="1280" y="29"/>
                    </a:cubicBezTo>
                    <a:cubicBezTo>
                      <a:pt x="1280" y="13"/>
                      <a:pt x="1267" y="0"/>
                      <a:pt x="1251" y="0"/>
                    </a:cubicBezTo>
                    <a:close/>
                    <a:moveTo>
                      <a:pt x="196" y="255"/>
                    </a:moveTo>
                    <a:cubicBezTo>
                      <a:pt x="196" y="264"/>
                      <a:pt x="191" y="271"/>
                      <a:pt x="183" y="274"/>
                    </a:cubicBezTo>
                    <a:cubicBezTo>
                      <a:pt x="77" y="314"/>
                      <a:pt x="77" y="314"/>
                      <a:pt x="77" y="314"/>
                    </a:cubicBezTo>
                    <a:cubicBezTo>
                      <a:pt x="75" y="315"/>
                      <a:pt x="73" y="315"/>
                      <a:pt x="70" y="315"/>
                    </a:cubicBezTo>
                    <a:cubicBezTo>
                      <a:pt x="66" y="315"/>
                      <a:pt x="62" y="314"/>
                      <a:pt x="59" y="312"/>
                    </a:cubicBezTo>
                    <a:cubicBezTo>
                      <a:pt x="53" y="308"/>
                      <a:pt x="50" y="302"/>
                      <a:pt x="50" y="295"/>
                    </a:cubicBezTo>
                    <a:cubicBezTo>
                      <a:pt x="50" y="69"/>
                      <a:pt x="50" y="69"/>
                      <a:pt x="50" y="69"/>
                    </a:cubicBezTo>
                    <a:cubicBezTo>
                      <a:pt x="50" y="63"/>
                      <a:pt x="53" y="56"/>
                      <a:pt x="59" y="53"/>
                    </a:cubicBezTo>
                    <a:cubicBezTo>
                      <a:pt x="64" y="49"/>
                      <a:pt x="71" y="48"/>
                      <a:pt x="77" y="50"/>
                    </a:cubicBezTo>
                    <a:cubicBezTo>
                      <a:pt x="183" y="90"/>
                      <a:pt x="183" y="90"/>
                      <a:pt x="183" y="90"/>
                    </a:cubicBezTo>
                    <a:cubicBezTo>
                      <a:pt x="191" y="93"/>
                      <a:pt x="196" y="101"/>
                      <a:pt x="196" y="109"/>
                    </a:cubicBezTo>
                    <a:lnTo>
                      <a:pt x="196" y="255"/>
                    </a:lnTo>
                    <a:close/>
                    <a:moveTo>
                      <a:pt x="640" y="281"/>
                    </a:moveTo>
                    <a:cubicBezTo>
                      <a:pt x="585" y="281"/>
                      <a:pt x="541" y="237"/>
                      <a:pt x="541" y="182"/>
                    </a:cubicBezTo>
                    <a:cubicBezTo>
                      <a:pt x="541" y="127"/>
                      <a:pt x="585" y="83"/>
                      <a:pt x="640" y="83"/>
                    </a:cubicBezTo>
                    <a:cubicBezTo>
                      <a:pt x="694" y="83"/>
                      <a:pt x="739" y="127"/>
                      <a:pt x="739" y="182"/>
                    </a:cubicBezTo>
                    <a:cubicBezTo>
                      <a:pt x="739" y="237"/>
                      <a:pt x="694" y="281"/>
                      <a:pt x="640" y="281"/>
                    </a:cubicBezTo>
                    <a:close/>
                    <a:moveTo>
                      <a:pt x="1229" y="295"/>
                    </a:moveTo>
                    <a:cubicBezTo>
                      <a:pt x="1229" y="302"/>
                      <a:pt x="1226" y="308"/>
                      <a:pt x="1221" y="312"/>
                    </a:cubicBezTo>
                    <a:cubicBezTo>
                      <a:pt x="1217" y="314"/>
                      <a:pt x="1213" y="315"/>
                      <a:pt x="1209" y="315"/>
                    </a:cubicBezTo>
                    <a:cubicBezTo>
                      <a:pt x="1207" y="315"/>
                      <a:pt x="1205" y="315"/>
                      <a:pt x="1202" y="314"/>
                    </a:cubicBezTo>
                    <a:cubicBezTo>
                      <a:pt x="1096" y="274"/>
                      <a:pt x="1096" y="274"/>
                      <a:pt x="1096" y="274"/>
                    </a:cubicBezTo>
                    <a:cubicBezTo>
                      <a:pt x="1088" y="271"/>
                      <a:pt x="1083" y="264"/>
                      <a:pt x="1083" y="255"/>
                    </a:cubicBezTo>
                    <a:cubicBezTo>
                      <a:pt x="1083" y="109"/>
                      <a:pt x="1083" y="109"/>
                      <a:pt x="1083" y="109"/>
                    </a:cubicBezTo>
                    <a:cubicBezTo>
                      <a:pt x="1083" y="101"/>
                      <a:pt x="1088" y="93"/>
                      <a:pt x="1096" y="90"/>
                    </a:cubicBezTo>
                    <a:cubicBezTo>
                      <a:pt x="1202" y="50"/>
                      <a:pt x="1202" y="50"/>
                      <a:pt x="1202" y="50"/>
                    </a:cubicBezTo>
                    <a:cubicBezTo>
                      <a:pt x="1208" y="48"/>
                      <a:pt x="1215" y="49"/>
                      <a:pt x="1221" y="53"/>
                    </a:cubicBezTo>
                    <a:cubicBezTo>
                      <a:pt x="1226" y="56"/>
                      <a:pt x="1229" y="63"/>
                      <a:pt x="1229" y="69"/>
                    </a:cubicBezTo>
                    <a:lnTo>
                      <a:pt x="1229"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
              <p:cNvSpPr>
                <a:spLocks noEditPoints="1"/>
              </p:cNvSpPr>
              <p:nvPr/>
            </p:nvSpPr>
            <p:spPr bwMode="auto">
              <a:xfrm>
                <a:off x="8624888" y="2036763"/>
                <a:ext cx="2568575" cy="730250"/>
              </a:xfrm>
              <a:custGeom>
                <a:avLst/>
                <a:gdLst>
                  <a:gd name="T0" fmla="*/ 1251 w 1280"/>
                  <a:gd name="T1" fmla="*/ 0 h 364"/>
                  <a:gd name="T2" fmla="*/ 29 w 1280"/>
                  <a:gd name="T3" fmla="*/ 0 h 364"/>
                  <a:gd name="T4" fmla="*/ 0 w 1280"/>
                  <a:gd name="T5" fmla="*/ 30 h 364"/>
                  <a:gd name="T6" fmla="*/ 0 w 1280"/>
                  <a:gd name="T7" fmla="*/ 335 h 364"/>
                  <a:gd name="T8" fmla="*/ 29 w 1280"/>
                  <a:gd name="T9" fmla="*/ 364 h 364"/>
                  <a:gd name="T10" fmla="*/ 1251 w 1280"/>
                  <a:gd name="T11" fmla="*/ 364 h 364"/>
                  <a:gd name="T12" fmla="*/ 1280 w 1280"/>
                  <a:gd name="T13" fmla="*/ 335 h 364"/>
                  <a:gd name="T14" fmla="*/ 1280 w 1280"/>
                  <a:gd name="T15" fmla="*/ 30 h 364"/>
                  <a:gd name="T16" fmla="*/ 1251 w 1280"/>
                  <a:gd name="T17" fmla="*/ 0 h 364"/>
                  <a:gd name="T18" fmla="*/ 196 w 1280"/>
                  <a:gd name="T19" fmla="*/ 255 h 364"/>
                  <a:gd name="T20" fmla="*/ 183 w 1280"/>
                  <a:gd name="T21" fmla="*/ 274 h 364"/>
                  <a:gd name="T22" fmla="*/ 77 w 1280"/>
                  <a:gd name="T23" fmla="*/ 314 h 364"/>
                  <a:gd name="T24" fmla="*/ 70 w 1280"/>
                  <a:gd name="T25" fmla="*/ 316 h 364"/>
                  <a:gd name="T26" fmla="*/ 59 w 1280"/>
                  <a:gd name="T27" fmla="*/ 312 h 364"/>
                  <a:gd name="T28" fmla="*/ 50 w 1280"/>
                  <a:gd name="T29" fmla="*/ 296 h 364"/>
                  <a:gd name="T30" fmla="*/ 50 w 1280"/>
                  <a:gd name="T31" fmla="*/ 69 h 364"/>
                  <a:gd name="T32" fmla="*/ 59 w 1280"/>
                  <a:gd name="T33" fmla="*/ 53 h 364"/>
                  <a:gd name="T34" fmla="*/ 77 w 1280"/>
                  <a:gd name="T35" fmla="*/ 51 h 364"/>
                  <a:gd name="T36" fmla="*/ 183 w 1280"/>
                  <a:gd name="T37" fmla="*/ 91 h 364"/>
                  <a:gd name="T38" fmla="*/ 196 w 1280"/>
                  <a:gd name="T39" fmla="*/ 109 h 364"/>
                  <a:gd name="T40" fmla="*/ 196 w 1280"/>
                  <a:gd name="T41" fmla="*/ 255 h 364"/>
                  <a:gd name="T42" fmla="*/ 640 w 1280"/>
                  <a:gd name="T43" fmla="*/ 282 h 364"/>
                  <a:gd name="T44" fmla="*/ 541 w 1280"/>
                  <a:gd name="T45" fmla="*/ 182 h 364"/>
                  <a:gd name="T46" fmla="*/ 640 w 1280"/>
                  <a:gd name="T47" fmla="*/ 83 h 364"/>
                  <a:gd name="T48" fmla="*/ 739 w 1280"/>
                  <a:gd name="T49" fmla="*/ 182 h 364"/>
                  <a:gd name="T50" fmla="*/ 640 w 1280"/>
                  <a:gd name="T51" fmla="*/ 282 h 364"/>
                  <a:gd name="T52" fmla="*/ 1229 w 1280"/>
                  <a:gd name="T53" fmla="*/ 296 h 364"/>
                  <a:gd name="T54" fmla="*/ 1221 w 1280"/>
                  <a:gd name="T55" fmla="*/ 312 h 364"/>
                  <a:gd name="T56" fmla="*/ 1209 w 1280"/>
                  <a:gd name="T57" fmla="*/ 316 h 364"/>
                  <a:gd name="T58" fmla="*/ 1202 w 1280"/>
                  <a:gd name="T59" fmla="*/ 314 h 364"/>
                  <a:gd name="T60" fmla="*/ 1096 w 1280"/>
                  <a:gd name="T61" fmla="*/ 274 h 364"/>
                  <a:gd name="T62" fmla="*/ 1083 w 1280"/>
                  <a:gd name="T63" fmla="*/ 255 h 364"/>
                  <a:gd name="T64" fmla="*/ 1083 w 1280"/>
                  <a:gd name="T65" fmla="*/ 109 h 364"/>
                  <a:gd name="T66" fmla="*/ 1096 w 1280"/>
                  <a:gd name="T67" fmla="*/ 91 h 364"/>
                  <a:gd name="T68" fmla="*/ 1202 w 1280"/>
                  <a:gd name="T69" fmla="*/ 51 h 364"/>
                  <a:gd name="T70" fmla="*/ 1221 w 1280"/>
                  <a:gd name="T71" fmla="*/ 53 h 364"/>
                  <a:gd name="T72" fmla="*/ 1229 w 1280"/>
                  <a:gd name="T73" fmla="*/ 69 h 364"/>
                  <a:gd name="T74" fmla="*/ 1229 w 1280"/>
                  <a:gd name="T75" fmla="*/ 29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0" h="364">
                    <a:moveTo>
                      <a:pt x="1251" y="0"/>
                    </a:moveTo>
                    <a:cubicBezTo>
                      <a:pt x="29" y="0"/>
                      <a:pt x="29" y="0"/>
                      <a:pt x="29" y="0"/>
                    </a:cubicBezTo>
                    <a:cubicBezTo>
                      <a:pt x="13" y="0"/>
                      <a:pt x="0" y="13"/>
                      <a:pt x="0" y="30"/>
                    </a:cubicBezTo>
                    <a:cubicBezTo>
                      <a:pt x="0" y="335"/>
                      <a:pt x="0" y="335"/>
                      <a:pt x="0" y="335"/>
                    </a:cubicBezTo>
                    <a:cubicBezTo>
                      <a:pt x="0" y="351"/>
                      <a:pt x="13" y="364"/>
                      <a:pt x="29" y="364"/>
                    </a:cubicBezTo>
                    <a:cubicBezTo>
                      <a:pt x="1251" y="364"/>
                      <a:pt x="1251" y="364"/>
                      <a:pt x="1251" y="364"/>
                    </a:cubicBezTo>
                    <a:cubicBezTo>
                      <a:pt x="1267" y="364"/>
                      <a:pt x="1280" y="351"/>
                      <a:pt x="1280" y="335"/>
                    </a:cubicBezTo>
                    <a:cubicBezTo>
                      <a:pt x="1280" y="30"/>
                      <a:pt x="1280" y="30"/>
                      <a:pt x="1280" y="30"/>
                    </a:cubicBezTo>
                    <a:cubicBezTo>
                      <a:pt x="1280" y="13"/>
                      <a:pt x="1267" y="0"/>
                      <a:pt x="1251" y="0"/>
                    </a:cubicBezTo>
                    <a:close/>
                    <a:moveTo>
                      <a:pt x="196" y="255"/>
                    </a:moveTo>
                    <a:cubicBezTo>
                      <a:pt x="196" y="264"/>
                      <a:pt x="191" y="271"/>
                      <a:pt x="183" y="274"/>
                    </a:cubicBezTo>
                    <a:cubicBezTo>
                      <a:pt x="77" y="314"/>
                      <a:pt x="77" y="314"/>
                      <a:pt x="77" y="314"/>
                    </a:cubicBezTo>
                    <a:cubicBezTo>
                      <a:pt x="75" y="315"/>
                      <a:pt x="73" y="316"/>
                      <a:pt x="70" y="316"/>
                    </a:cubicBezTo>
                    <a:cubicBezTo>
                      <a:pt x="66" y="316"/>
                      <a:pt x="62" y="314"/>
                      <a:pt x="59" y="312"/>
                    </a:cubicBezTo>
                    <a:cubicBezTo>
                      <a:pt x="53" y="308"/>
                      <a:pt x="50" y="302"/>
                      <a:pt x="50" y="296"/>
                    </a:cubicBezTo>
                    <a:cubicBezTo>
                      <a:pt x="50" y="69"/>
                      <a:pt x="50" y="69"/>
                      <a:pt x="50" y="69"/>
                    </a:cubicBezTo>
                    <a:cubicBezTo>
                      <a:pt x="50" y="63"/>
                      <a:pt x="53" y="57"/>
                      <a:pt x="59" y="53"/>
                    </a:cubicBezTo>
                    <a:cubicBezTo>
                      <a:pt x="64" y="49"/>
                      <a:pt x="71" y="48"/>
                      <a:pt x="77" y="51"/>
                    </a:cubicBezTo>
                    <a:cubicBezTo>
                      <a:pt x="183" y="91"/>
                      <a:pt x="183" y="91"/>
                      <a:pt x="183" y="91"/>
                    </a:cubicBezTo>
                    <a:cubicBezTo>
                      <a:pt x="191" y="94"/>
                      <a:pt x="196" y="101"/>
                      <a:pt x="196" y="109"/>
                    </a:cubicBezTo>
                    <a:lnTo>
                      <a:pt x="196" y="255"/>
                    </a:lnTo>
                    <a:close/>
                    <a:moveTo>
                      <a:pt x="640" y="282"/>
                    </a:moveTo>
                    <a:cubicBezTo>
                      <a:pt x="585" y="282"/>
                      <a:pt x="541" y="237"/>
                      <a:pt x="541" y="182"/>
                    </a:cubicBezTo>
                    <a:cubicBezTo>
                      <a:pt x="541" y="128"/>
                      <a:pt x="585" y="83"/>
                      <a:pt x="640" y="83"/>
                    </a:cubicBezTo>
                    <a:cubicBezTo>
                      <a:pt x="694" y="83"/>
                      <a:pt x="739" y="128"/>
                      <a:pt x="739" y="182"/>
                    </a:cubicBezTo>
                    <a:cubicBezTo>
                      <a:pt x="739" y="237"/>
                      <a:pt x="694" y="282"/>
                      <a:pt x="640" y="282"/>
                    </a:cubicBezTo>
                    <a:close/>
                    <a:moveTo>
                      <a:pt x="1229" y="296"/>
                    </a:moveTo>
                    <a:cubicBezTo>
                      <a:pt x="1229" y="302"/>
                      <a:pt x="1226" y="308"/>
                      <a:pt x="1221" y="312"/>
                    </a:cubicBezTo>
                    <a:cubicBezTo>
                      <a:pt x="1217" y="314"/>
                      <a:pt x="1213" y="316"/>
                      <a:pt x="1209" y="316"/>
                    </a:cubicBezTo>
                    <a:cubicBezTo>
                      <a:pt x="1207" y="316"/>
                      <a:pt x="1205" y="315"/>
                      <a:pt x="1202" y="314"/>
                    </a:cubicBezTo>
                    <a:cubicBezTo>
                      <a:pt x="1096" y="274"/>
                      <a:pt x="1096" y="274"/>
                      <a:pt x="1096" y="274"/>
                    </a:cubicBezTo>
                    <a:cubicBezTo>
                      <a:pt x="1088" y="271"/>
                      <a:pt x="1083" y="264"/>
                      <a:pt x="1083" y="255"/>
                    </a:cubicBezTo>
                    <a:cubicBezTo>
                      <a:pt x="1083" y="109"/>
                      <a:pt x="1083" y="109"/>
                      <a:pt x="1083" y="109"/>
                    </a:cubicBezTo>
                    <a:cubicBezTo>
                      <a:pt x="1083" y="101"/>
                      <a:pt x="1088" y="94"/>
                      <a:pt x="1096" y="91"/>
                    </a:cubicBezTo>
                    <a:cubicBezTo>
                      <a:pt x="1202" y="51"/>
                      <a:pt x="1202" y="51"/>
                      <a:pt x="1202" y="51"/>
                    </a:cubicBezTo>
                    <a:cubicBezTo>
                      <a:pt x="1208" y="48"/>
                      <a:pt x="1215" y="49"/>
                      <a:pt x="1221" y="53"/>
                    </a:cubicBezTo>
                    <a:cubicBezTo>
                      <a:pt x="1226" y="57"/>
                      <a:pt x="1229" y="63"/>
                      <a:pt x="1229" y="69"/>
                    </a:cubicBezTo>
                    <a:lnTo>
                      <a:pt x="122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Freeform 11"/>
            <p:cNvSpPr>
              <a:spLocks noEditPoints="1"/>
            </p:cNvSpPr>
            <p:nvPr/>
          </p:nvSpPr>
          <p:spPr bwMode="auto">
            <a:xfrm>
              <a:off x="3247856" y="4943927"/>
              <a:ext cx="761883" cy="879454"/>
            </a:xfrm>
            <a:custGeom>
              <a:avLst/>
              <a:gdLst>
                <a:gd name="T0" fmla="*/ 1024 w 1071"/>
                <a:gd name="T1" fmla="*/ 1087 h 1277"/>
                <a:gd name="T2" fmla="*/ 1024 w 1071"/>
                <a:gd name="T3" fmla="*/ 1087 h 1277"/>
                <a:gd name="T4" fmla="*/ 1007 w 1071"/>
                <a:gd name="T5" fmla="*/ 1070 h 1277"/>
                <a:gd name="T6" fmla="*/ 1007 w 1071"/>
                <a:gd name="T7" fmla="*/ 731 h 1277"/>
                <a:gd name="T8" fmla="*/ 1024 w 1071"/>
                <a:gd name="T9" fmla="*/ 714 h 1277"/>
                <a:gd name="T10" fmla="*/ 1071 w 1071"/>
                <a:gd name="T11" fmla="*/ 668 h 1277"/>
                <a:gd name="T12" fmla="*/ 1071 w 1071"/>
                <a:gd name="T13" fmla="*/ 587 h 1277"/>
                <a:gd name="T14" fmla="*/ 1024 w 1071"/>
                <a:gd name="T15" fmla="*/ 540 h 1277"/>
                <a:gd name="T16" fmla="*/ 913 w 1071"/>
                <a:gd name="T17" fmla="*/ 540 h 1277"/>
                <a:gd name="T18" fmla="*/ 913 w 1071"/>
                <a:gd name="T19" fmla="*/ 540 h 1277"/>
                <a:gd name="T20" fmla="*/ 913 w 1071"/>
                <a:gd name="T21" fmla="*/ 396 h 1277"/>
                <a:gd name="T22" fmla="*/ 535 w 1071"/>
                <a:gd name="T23" fmla="*/ 0 h 1277"/>
                <a:gd name="T24" fmla="*/ 158 w 1071"/>
                <a:gd name="T25" fmla="*/ 396 h 1277"/>
                <a:gd name="T26" fmla="*/ 158 w 1071"/>
                <a:gd name="T27" fmla="*/ 540 h 1277"/>
                <a:gd name="T28" fmla="*/ 158 w 1071"/>
                <a:gd name="T29" fmla="*/ 540 h 1277"/>
                <a:gd name="T30" fmla="*/ 47 w 1071"/>
                <a:gd name="T31" fmla="*/ 540 h 1277"/>
                <a:gd name="T32" fmla="*/ 0 w 1071"/>
                <a:gd name="T33" fmla="*/ 588 h 1277"/>
                <a:gd name="T34" fmla="*/ 0 w 1071"/>
                <a:gd name="T35" fmla="*/ 683 h 1277"/>
                <a:gd name="T36" fmla="*/ 47 w 1071"/>
                <a:gd name="T37" fmla="*/ 730 h 1277"/>
                <a:gd name="T38" fmla="*/ 47 w 1071"/>
                <a:gd name="T39" fmla="*/ 730 h 1277"/>
                <a:gd name="T40" fmla="*/ 64 w 1071"/>
                <a:gd name="T41" fmla="*/ 748 h 1277"/>
                <a:gd name="T42" fmla="*/ 64 w 1071"/>
                <a:gd name="T43" fmla="*/ 1087 h 1277"/>
                <a:gd name="T44" fmla="*/ 47 w 1071"/>
                <a:gd name="T45" fmla="*/ 1103 h 1277"/>
                <a:gd name="T46" fmla="*/ 0 w 1071"/>
                <a:gd name="T47" fmla="*/ 1150 h 1277"/>
                <a:gd name="T48" fmla="*/ 0 w 1071"/>
                <a:gd name="T49" fmla="*/ 1231 h 1277"/>
                <a:gd name="T50" fmla="*/ 47 w 1071"/>
                <a:gd name="T51" fmla="*/ 1277 h 1277"/>
                <a:gd name="T52" fmla="*/ 1024 w 1071"/>
                <a:gd name="T53" fmla="*/ 1277 h 1277"/>
                <a:gd name="T54" fmla="*/ 1071 w 1071"/>
                <a:gd name="T55" fmla="*/ 1230 h 1277"/>
                <a:gd name="T56" fmla="*/ 1071 w 1071"/>
                <a:gd name="T57" fmla="*/ 1134 h 1277"/>
                <a:gd name="T58" fmla="*/ 1024 w 1071"/>
                <a:gd name="T59" fmla="*/ 1087 h 1277"/>
                <a:gd name="T60" fmla="*/ 622 w 1071"/>
                <a:gd name="T61" fmla="*/ 994 h 1277"/>
                <a:gd name="T62" fmla="*/ 620 w 1071"/>
                <a:gd name="T63" fmla="*/ 1014 h 1277"/>
                <a:gd name="T64" fmla="*/ 602 w 1071"/>
                <a:gd name="T65" fmla="*/ 1023 h 1277"/>
                <a:gd name="T66" fmla="*/ 468 w 1071"/>
                <a:gd name="T67" fmla="*/ 1023 h 1277"/>
                <a:gd name="T68" fmla="*/ 451 w 1071"/>
                <a:gd name="T69" fmla="*/ 1014 h 1277"/>
                <a:gd name="T70" fmla="*/ 449 w 1071"/>
                <a:gd name="T71" fmla="*/ 994 h 1277"/>
                <a:gd name="T72" fmla="*/ 481 w 1071"/>
                <a:gd name="T73" fmla="*/ 908 h 1277"/>
                <a:gd name="T74" fmla="*/ 447 w 1071"/>
                <a:gd name="T75" fmla="*/ 839 h 1277"/>
                <a:gd name="T76" fmla="*/ 535 w 1071"/>
                <a:gd name="T77" fmla="*/ 751 h 1277"/>
                <a:gd name="T78" fmla="*/ 623 w 1071"/>
                <a:gd name="T79" fmla="*/ 839 h 1277"/>
                <a:gd name="T80" fmla="*/ 589 w 1071"/>
                <a:gd name="T81" fmla="*/ 908 h 1277"/>
                <a:gd name="T82" fmla="*/ 622 w 1071"/>
                <a:gd name="T83" fmla="*/ 994 h 1277"/>
                <a:gd name="T84" fmla="*/ 381 w 1071"/>
                <a:gd name="T85" fmla="*/ 540 h 1277"/>
                <a:gd name="T86" fmla="*/ 381 w 1071"/>
                <a:gd name="T87" fmla="*/ 540 h 1277"/>
                <a:gd name="T88" fmla="*/ 381 w 1071"/>
                <a:gd name="T89" fmla="*/ 396 h 1277"/>
                <a:gd name="T90" fmla="*/ 535 w 1071"/>
                <a:gd name="T91" fmla="*/ 221 h 1277"/>
                <a:gd name="T92" fmla="*/ 690 w 1071"/>
                <a:gd name="T93" fmla="*/ 396 h 1277"/>
                <a:gd name="T94" fmla="*/ 690 w 1071"/>
                <a:gd name="T95" fmla="*/ 540 h 1277"/>
                <a:gd name="T96" fmla="*/ 690 w 1071"/>
                <a:gd name="T97" fmla="*/ 540 h 1277"/>
                <a:gd name="T98" fmla="*/ 381 w 1071"/>
                <a:gd name="T99" fmla="*/ 5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1" h="1277">
                  <a:moveTo>
                    <a:pt x="1024" y="1087"/>
                  </a:moveTo>
                  <a:cubicBezTo>
                    <a:pt x="1024" y="1087"/>
                    <a:pt x="1024" y="1087"/>
                    <a:pt x="1024" y="1087"/>
                  </a:cubicBezTo>
                  <a:cubicBezTo>
                    <a:pt x="1010" y="1087"/>
                    <a:pt x="1007" y="1078"/>
                    <a:pt x="1007" y="1070"/>
                  </a:cubicBezTo>
                  <a:cubicBezTo>
                    <a:pt x="1007" y="731"/>
                    <a:pt x="1007" y="731"/>
                    <a:pt x="1007" y="731"/>
                  </a:cubicBezTo>
                  <a:cubicBezTo>
                    <a:pt x="1007" y="717"/>
                    <a:pt x="1018" y="715"/>
                    <a:pt x="1024" y="714"/>
                  </a:cubicBezTo>
                  <a:cubicBezTo>
                    <a:pt x="1058" y="714"/>
                    <a:pt x="1071" y="687"/>
                    <a:pt x="1071" y="668"/>
                  </a:cubicBezTo>
                  <a:cubicBezTo>
                    <a:pt x="1071" y="587"/>
                    <a:pt x="1071" y="587"/>
                    <a:pt x="1071" y="587"/>
                  </a:cubicBezTo>
                  <a:cubicBezTo>
                    <a:pt x="1070" y="568"/>
                    <a:pt x="1056" y="540"/>
                    <a:pt x="1024" y="540"/>
                  </a:cubicBezTo>
                  <a:cubicBezTo>
                    <a:pt x="913" y="540"/>
                    <a:pt x="913" y="540"/>
                    <a:pt x="913" y="540"/>
                  </a:cubicBezTo>
                  <a:cubicBezTo>
                    <a:pt x="913" y="540"/>
                    <a:pt x="913" y="540"/>
                    <a:pt x="913" y="540"/>
                  </a:cubicBezTo>
                  <a:cubicBezTo>
                    <a:pt x="913" y="396"/>
                    <a:pt x="913" y="396"/>
                    <a:pt x="913" y="396"/>
                  </a:cubicBezTo>
                  <a:cubicBezTo>
                    <a:pt x="913" y="29"/>
                    <a:pt x="624" y="0"/>
                    <a:pt x="535" y="0"/>
                  </a:cubicBezTo>
                  <a:cubicBezTo>
                    <a:pt x="447" y="0"/>
                    <a:pt x="158" y="29"/>
                    <a:pt x="158" y="396"/>
                  </a:cubicBezTo>
                  <a:cubicBezTo>
                    <a:pt x="158" y="540"/>
                    <a:pt x="158" y="540"/>
                    <a:pt x="158" y="540"/>
                  </a:cubicBezTo>
                  <a:cubicBezTo>
                    <a:pt x="158" y="540"/>
                    <a:pt x="158" y="540"/>
                    <a:pt x="158" y="540"/>
                  </a:cubicBezTo>
                  <a:cubicBezTo>
                    <a:pt x="47" y="540"/>
                    <a:pt x="47" y="540"/>
                    <a:pt x="47" y="540"/>
                  </a:cubicBezTo>
                  <a:cubicBezTo>
                    <a:pt x="14" y="540"/>
                    <a:pt x="1" y="568"/>
                    <a:pt x="0" y="588"/>
                  </a:cubicBezTo>
                  <a:cubicBezTo>
                    <a:pt x="0" y="683"/>
                    <a:pt x="0" y="683"/>
                    <a:pt x="0" y="683"/>
                  </a:cubicBezTo>
                  <a:cubicBezTo>
                    <a:pt x="0" y="716"/>
                    <a:pt x="23" y="730"/>
                    <a:pt x="47" y="730"/>
                  </a:cubicBezTo>
                  <a:cubicBezTo>
                    <a:pt x="47" y="730"/>
                    <a:pt x="47" y="730"/>
                    <a:pt x="47" y="730"/>
                  </a:cubicBezTo>
                  <a:cubicBezTo>
                    <a:pt x="61" y="730"/>
                    <a:pt x="64" y="740"/>
                    <a:pt x="64" y="748"/>
                  </a:cubicBezTo>
                  <a:cubicBezTo>
                    <a:pt x="64" y="1087"/>
                    <a:pt x="64" y="1087"/>
                    <a:pt x="64" y="1087"/>
                  </a:cubicBezTo>
                  <a:cubicBezTo>
                    <a:pt x="64" y="1101"/>
                    <a:pt x="53" y="1103"/>
                    <a:pt x="47" y="1103"/>
                  </a:cubicBezTo>
                  <a:cubicBezTo>
                    <a:pt x="13" y="1103"/>
                    <a:pt x="0" y="1131"/>
                    <a:pt x="0" y="1150"/>
                  </a:cubicBezTo>
                  <a:cubicBezTo>
                    <a:pt x="0" y="1231"/>
                    <a:pt x="0" y="1231"/>
                    <a:pt x="0" y="1231"/>
                  </a:cubicBezTo>
                  <a:cubicBezTo>
                    <a:pt x="1" y="1249"/>
                    <a:pt x="14" y="1277"/>
                    <a:pt x="47" y="1277"/>
                  </a:cubicBezTo>
                  <a:cubicBezTo>
                    <a:pt x="1024" y="1277"/>
                    <a:pt x="1024" y="1277"/>
                    <a:pt x="1024" y="1277"/>
                  </a:cubicBezTo>
                  <a:cubicBezTo>
                    <a:pt x="1056" y="1277"/>
                    <a:pt x="1070" y="1249"/>
                    <a:pt x="1071" y="1230"/>
                  </a:cubicBezTo>
                  <a:cubicBezTo>
                    <a:pt x="1071" y="1134"/>
                    <a:pt x="1071" y="1134"/>
                    <a:pt x="1071" y="1134"/>
                  </a:cubicBezTo>
                  <a:cubicBezTo>
                    <a:pt x="1071" y="1102"/>
                    <a:pt x="1048" y="1087"/>
                    <a:pt x="1024" y="1087"/>
                  </a:cubicBezTo>
                  <a:close/>
                  <a:moveTo>
                    <a:pt x="622" y="994"/>
                  </a:moveTo>
                  <a:cubicBezTo>
                    <a:pt x="624" y="1001"/>
                    <a:pt x="623" y="1008"/>
                    <a:pt x="620" y="1014"/>
                  </a:cubicBezTo>
                  <a:cubicBezTo>
                    <a:pt x="616" y="1019"/>
                    <a:pt x="609" y="1023"/>
                    <a:pt x="602" y="1023"/>
                  </a:cubicBezTo>
                  <a:cubicBezTo>
                    <a:pt x="468" y="1023"/>
                    <a:pt x="468" y="1023"/>
                    <a:pt x="468" y="1023"/>
                  </a:cubicBezTo>
                  <a:cubicBezTo>
                    <a:pt x="461" y="1023"/>
                    <a:pt x="455" y="1019"/>
                    <a:pt x="451" y="1014"/>
                  </a:cubicBezTo>
                  <a:cubicBezTo>
                    <a:pt x="447" y="1008"/>
                    <a:pt x="446" y="1001"/>
                    <a:pt x="449" y="994"/>
                  </a:cubicBezTo>
                  <a:cubicBezTo>
                    <a:pt x="481" y="908"/>
                    <a:pt x="481" y="908"/>
                    <a:pt x="481" y="908"/>
                  </a:cubicBezTo>
                  <a:cubicBezTo>
                    <a:pt x="460" y="891"/>
                    <a:pt x="447" y="866"/>
                    <a:pt x="447" y="839"/>
                  </a:cubicBezTo>
                  <a:cubicBezTo>
                    <a:pt x="447" y="790"/>
                    <a:pt x="487" y="751"/>
                    <a:pt x="535" y="751"/>
                  </a:cubicBezTo>
                  <a:cubicBezTo>
                    <a:pt x="584" y="751"/>
                    <a:pt x="623" y="790"/>
                    <a:pt x="623" y="839"/>
                  </a:cubicBezTo>
                  <a:cubicBezTo>
                    <a:pt x="623" y="866"/>
                    <a:pt x="610" y="892"/>
                    <a:pt x="589" y="908"/>
                  </a:cubicBezTo>
                  <a:lnTo>
                    <a:pt x="622" y="994"/>
                  </a:lnTo>
                  <a:close/>
                  <a:moveTo>
                    <a:pt x="381" y="540"/>
                  </a:moveTo>
                  <a:cubicBezTo>
                    <a:pt x="381" y="540"/>
                    <a:pt x="381" y="540"/>
                    <a:pt x="381" y="540"/>
                  </a:cubicBezTo>
                  <a:cubicBezTo>
                    <a:pt x="381" y="396"/>
                    <a:pt x="381" y="396"/>
                    <a:pt x="381" y="396"/>
                  </a:cubicBezTo>
                  <a:cubicBezTo>
                    <a:pt x="381" y="316"/>
                    <a:pt x="408" y="221"/>
                    <a:pt x="535" y="221"/>
                  </a:cubicBezTo>
                  <a:cubicBezTo>
                    <a:pt x="663" y="221"/>
                    <a:pt x="690" y="316"/>
                    <a:pt x="690" y="396"/>
                  </a:cubicBezTo>
                  <a:cubicBezTo>
                    <a:pt x="690" y="540"/>
                    <a:pt x="690" y="540"/>
                    <a:pt x="690" y="540"/>
                  </a:cubicBezTo>
                  <a:cubicBezTo>
                    <a:pt x="690" y="540"/>
                    <a:pt x="690" y="540"/>
                    <a:pt x="690" y="540"/>
                  </a:cubicBezTo>
                  <a:lnTo>
                    <a:pt x="381" y="5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413763" y="4553170"/>
              <a:ext cx="1945524" cy="1270211"/>
              <a:chOff x="8797925" y="641350"/>
              <a:chExt cx="4795838" cy="3232151"/>
            </a:xfrm>
            <a:grpFill/>
          </p:grpSpPr>
          <p:sp>
            <p:nvSpPr>
              <p:cNvPr id="59" name="Freeform 20"/>
              <p:cNvSpPr>
                <a:spLocks/>
              </p:cNvSpPr>
              <p:nvPr/>
            </p:nvSpPr>
            <p:spPr bwMode="auto">
              <a:xfrm>
                <a:off x="8797925" y="3433763"/>
                <a:ext cx="4795838" cy="439738"/>
              </a:xfrm>
              <a:custGeom>
                <a:avLst/>
                <a:gdLst>
                  <a:gd name="T0" fmla="*/ 1271 w 1276"/>
                  <a:gd name="T1" fmla="*/ 16 h 117"/>
                  <a:gd name="T2" fmla="*/ 1244 w 1276"/>
                  <a:gd name="T3" fmla="*/ 0 h 117"/>
                  <a:gd name="T4" fmla="*/ 818 w 1276"/>
                  <a:gd name="T5" fmla="*/ 0 h 117"/>
                  <a:gd name="T6" fmla="*/ 798 w 1276"/>
                  <a:gd name="T7" fmla="*/ 8 h 117"/>
                  <a:gd name="T8" fmla="*/ 765 w 1276"/>
                  <a:gd name="T9" fmla="*/ 38 h 117"/>
                  <a:gd name="T10" fmla="*/ 484 w 1276"/>
                  <a:gd name="T11" fmla="*/ 38 h 117"/>
                  <a:gd name="T12" fmla="*/ 454 w 1276"/>
                  <a:gd name="T13" fmla="*/ 9 h 117"/>
                  <a:gd name="T14" fmla="*/ 433 w 1276"/>
                  <a:gd name="T15" fmla="*/ 0 h 117"/>
                  <a:gd name="T16" fmla="*/ 31 w 1276"/>
                  <a:gd name="T17" fmla="*/ 0 h 117"/>
                  <a:gd name="T18" fmla="*/ 5 w 1276"/>
                  <a:gd name="T19" fmla="*/ 15 h 117"/>
                  <a:gd name="T20" fmla="*/ 5 w 1276"/>
                  <a:gd name="T21" fmla="*/ 45 h 117"/>
                  <a:gd name="T22" fmla="*/ 39 w 1276"/>
                  <a:gd name="T23" fmla="*/ 103 h 117"/>
                  <a:gd name="T24" fmla="*/ 65 w 1276"/>
                  <a:gd name="T25" fmla="*/ 117 h 117"/>
                  <a:gd name="T26" fmla="*/ 65 w 1276"/>
                  <a:gd name="T27" fmla="*/ 117 h 117"/>
                  <a:gd name="T28" fmla="*/ 1205 w 1276"/>
                  <a:gd name="T29" fmla="*/ 117 h 117"/>
                  <a:gd name="T30" fmla="*/ 1230 w 1276"/>
                  <a:gd name="T31" fmla="*/ 104 h 117"/>
                  <a:gd name="T32" fmla="*/ 1269 w 1276"/>
                  <a:gd name="T33" fmla="*/ 47 h 117"/>
                  <a:gd name="T34" fmla="*/ 1271 w 1276"/>
                  <a:gd name="T35"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6" h="117">
                    <a:moveTo>
                      <a:pt x="1271" y="16"/>
                    </a:moveTo>
                    <a:cubicBezTo>
                      <a:pt x="1266" y="6"/>
                      <a:pt x="1255" y="0"/>
                      <a:pt x="1244" y="0"/>
                    </a:cubicBezTo>
                    <a:cubicBezTo>
                      <a:pt x="818" y="0"/>
                      <a:pt x="818" y="0"/>
                      <a:pt x="818" y="0"/>
                    </a:cubicBezTo>
                    <a:cubicBezTo>
                      <a:pt x="810" y="0"/>
                      <a:pt x="803" y="3"/>
                      <a:pt x="798" y="8"/>
                    </a:cubicBezTo>
                    <a:cubicBezTo>
                      <a:pt x="765" y="38"/>
                      <a:pt x="765" y="38"/>
                      <a:pt x="765" y="38"/>
                    </a:cubicBezTo>
                    <a:cubicBezTo>
                      <a:pt x="484" y="38"/>
                      <a:pt x="484" y="38"/>
                      <a:pt x="484" y="38"/>
                    </a:cubicBezTo>
                    <a:cubicBezTo>
                      <a:pt x="454" y="9"/>
                      <a:pt x="454" y="9"/>
                      <a:pt x="454" y="9"/>
                    </a:cubicBezTo>
                    <a:cubicBezTo>
                      <a:pt x="449" y="3"/>
                      <a:pt x="441" y="0"/>
                      <a:pt x="433" y="0"/>
                    </a:cubicBezTo>
                    <a:cubicBezTo>
                      <a:pt x="31" y="0"/>
                      <a:pt x="31" y="0"/>
                      <a:pt x="31" y="0"/>
                    </a:cubicBezTo>
                    <a:cubicBezTo>
                      <a:pt x="20" y="0"/>
                      <a:pt x="10" y="6"/>
                      <a:pt x="5" y="15"/>
                    </a:cubicBezTo>
                    <a:cubicBezTo>
                      <a:pt x="0" y="24"/>
                      <a:pt x="0" y="36"/>
                      <a:pt x="5" y="45"/>
                    </a:cubicBezTo>
                    <a:cubicBezTo>
                      <a:pt x="39" y="103"/>
                      <a:pt x="39" y="103"/>
                      <a:pt x="39" y="103"/>
                    </a:cubicBezTo>
                    <a:cubicBezTo>
                      <a:pt x="45" y="112"/>
                      <a:pt x="54" y="117"/>
                      <a:pt x="65" y="117"/>
                    </a:cubicBezTo>
                    <a:cubicBezTo>
                      <a:pt x="65" y="117"/>
                      <a:pt x="65" y="117"/>
                      <a:pt x="65" y="117"/>
                    </a:cubicBezTo>
                    <a:cubicBezTo>
                      <a:pt x="1205" y="117"/>
                      <a:pt x="1205" y="117"/>
                      <a:pt x="1205" y="117"/>
                    </a:cubicBezTo>
                    <a:cubicBezTo>
                      <a:pt x="1215" y="117"/>
                      <a:pt x="1224" y="112"/>
                      <a:pt x="1230" y="104"/>
                    </a:cubicBezTo>
                    <a:cubicBezTo>
                      <a:pt x="1269" y="47"/>
                      <a:pt x="1269" y="47"/>
                      <a:pt x="1269" y="47"/>
                    </a:cubicBezTo>
                    <a:cubicBezTo>
                      <a:pt x="1275" y="38"/>
                      <a:pt x="1276" y="26"/>
                      <a:pt x="127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1"/>
              <p:cNvSpPr>
                <a:spLocks noChangeArrowheads="1"/>
              </p:cNvSpPr>
              <p:nvPr/>
            </p:nvSpPr>
            <p:spPr bwMode="auto">
              <a:xfrm>
                <a:off x="9617075" y="1111250"/>
                <a:ext cx="3067050" cy="1647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p:cNvSpPr>
                <a:spLocks noEditPoints="1"/>
              </p:cNvSpPr>
              <p:nvPr/>
            </p:nvSpPr>
            <p:spPr bwMode="auto">
              <a:xfrm>
                <a:off x="9169400" y="641350"/>
                <a:ext cx="3970338" cy="2600325"/>
              </a:xfrm>
              <a:custGeom>
                <a:avLst/>
                <a:gdLst>
                  <a:gd name="T0" fmla="*/ 30 w 1056"/>
                  <a:gd name="T1" fmla="*/ 691 h 691"/>
                  <a:gd name="T2" fmla="*/ 1026 w 1056"/>
                  <a:gd name="T3" fmla="*/ 691 h 691"/>
                  <a:gd name="T4" fmla="*/ 1056 w 1056"/>
                  <a:gd name="T5" fmla="*/ 661 h 691"/>
                  <a:gd name="T6" fmla="*/ 1056 w 1056"/>
                  <a:gd name="T7" fmla="*/ 30 h 691"/>
                  <a:gd name="T8" fmla="*/ 1026 w 1056"/>
                  <a:gd name="T9" fmla="*/ 0 h 691"/>
                  <a:gd name="T10" fmla="*/ 30 w 1056"/>
                  <a:gd name="T11" fmla="*/ 0 h 691"/>
                  <a:gd name="T12" fmla="*/ 0 w 1056"/>
                  <a:gd name="T13" fmla="*/ 30 h 691"/>
                  <a:gd name="T14" fmla="*/ 0 w 1056"/>
                  <a:gd name="T15" fmla="*/ 661 h 691"/>
                  <a:gd name="T16" fmla="*/ 30 w 1056"/>
                  <a:gd name="T17" fmla="*/ 691 h 691"/>
                  <a:gd name="T18" fmla="*/ 59 w 1056"/>
                  <a:gd name="T19" fmla="*/ 95 h 691"/>
                  <a:gd name="T20" fmla="*/ 89 w 1056"/>
                  <a:gd name="T21" fmla="*/ 65 h 691"/>
                  <a:gd name="T22" fmla="*/ 965 w 1056"/>
                  <a:gd name="T23" fmla="*/ 65 h 691"/>
                  <a:gd name="T24" fmla="*/ 995 w 1056"/>
                  <a:gd name="T25" fmla="*/ 95 h 691"/>
                  <a:gd name="T26" fmla="*/ 995 w 1056"/>
                  <a:gd name="T27" fmla="*/ 593 h 691"/>
                  <a:gd name="T28" fmla="*/ 965 w 1056"/>
                  <a:gd name="T29" fmla="*/ 623 h 691"/>
                  <a:gd name="T30" fmla="*/ 89 w 1056"/>
                  <a:gd name="T31" fmla="*/ 623 h 691"/>
                  <a:gd name="T32" fmla="*/ 59 w 1056"/>
                  <a:gd name="T33" fmla="*/ 593 h 691"/>
                  <a:gd name="T34" fmla="*/ 59 w 1056"/>
                  <a:gd name="T35" fmla="*/ 9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6" h="691">
                    <a:moveTo>
                      <a:pt x="30" y="691"/>
                    </a:moveTo>
                    <a:cubicBezTo>
                      <a:pt x="1026" y="691"/>
                      <a:pt x="1026" y="691"/>
                      <a:pt x="1026" y="691"/>
                    </a:cubicBezTo>
                    <a:cubicBezTo>
                      <a:pt x="1043" y="691"/>
                      <a:pt x="1056" y="677"/>
                      <a:pt x="1056" y="661"/>
                    </a:cubicBezTo>
                    <a:cubicBezTo>
                      <a:pt x="1056" y="30"/>
                      <a:pt x="1056" y="30"/>
                      <a:pt x="1056" y="30"/>
                    </a:cubicBezTo>
                    <a:cubicBezTo>
                      <a:pt x="1056" y="14"/>
                      <a:pt x="1043" y="0"/>
                      <a:pt x="1026" y="0"/>
                    </a:cubicBezTo>
                    <a:cubicBezTo>
                      <a:pt x="30" y="0"/>
                      <a:pt x="30" y="0"/>
                      <a:pt x="30" y="0"/>
                    </a:cubicBezTo>
                    <a:cubicBezTo>
                      <a:pt x="13" y="0"/>
                      <a:pt x="0" y="14"/>
                      <a:pt x="0" y="30"/>
                    </a:cubicBezTo>
                    <a:cubicBezTo>
                      <a:pt x="0" y="661"/>
                      <a:pt x="0" y="661"/>
                      <a:pt x="0" y="661"/>
                    </a:cubicBezTo>
                    <a:cubicBezTo>
                      <a:pt x="0" y="677"/>
                      <a:pt x="13" y="691"/>
                      <a:pt x="30" y="691"/>
                    </a:cubicBezTo>
                    <a:close/>
                    <a:moveTo>
                      <a:pt x="59" y="95"/>
                    </a:moveTo>
                    <a:cubicBezTo>
                      <a:pt x="59" y="78"/>
                      <a:pt x="72" y="65"/>
                      <a:pt x="89" y="65"/>
                    </a:cubicBezTo>
                    <a:cubicBezTo>
                      <a:pt x="965" y="65"/>
                      <a:pt x="965" y="65"/>
                      <a:pt x="965" y="65"/>
                    </a:cubicBezTo>
                    <a:cubicBezTo>
                      <a:pt x="982" y="65"/>
                      <a:pt x="995" y="78"/>
                      <a:pt x="995" y="95"/>
                    </a:cubicBezTo>
                    <a:cubicBezTo>
                      <a:pt x="995" y="593"/>
                      <a:pt x="995" y="593"/>
                      <a:pt x="995" y="593"/>
                    </a:cubicBezTo>
                    <a:cubicBezTo>
                      <a:pt x="995" y="610"/>
                      <a:pt x="982" y="623"/>
                      <a:pt x="965" y="623"/>
                    </a:cubicBezTo>
                    <a:cubicBezTo>
                      <a:pt x="89" y="623"/>
                      <a:pt x="89" y="623"/>
                      <a:pt x="89" y="623"/>
                    </a:cubicBezTo>
                    <a:cubicBezTo>
                      <a:pt x="72" y="623"/>
                      <a:pt x="59" y="610"/>
                      <a:pt x="59" y="593"/>
                    </a:cubicBezTo>
                    <a:lnTo>
                      <a:pt x="5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3" name="Straight Connector 42"/>
            <p:cNvCxnSpPr/>
            <p:nvPr/>
          </p:nvCxnSpPr>
          <p:spPr>
            <a:xfrm>
              <a:off x="5459890" y="4817566"/>
              <a:ext cx="109728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p:cNvGrpSpPr>
              <a:grpSpLocks noChangeAspect="1"/>
            </p:cNvGrpSpPr>
            <p:nvPr/>
          </p:nvGrpSpPr>
          <p:grpSpPr>
            <a:xfrm>
              <a:off x="8437938" y="4442220"/>
              <a:ext cx="843842" cy="750691"/>
              <a:chOff x="3522663" y="923925"/>
              <a:chExt cx="4838700" cy="4443413"/>
            </a:xfrm>
            <a:grpFill/>
          </p:grpSpPr>
          <p:sp>
            <p:nvSpPr>
              <p:cNvPr id="50" name="Freeform 26"/>
              <p:cNvSpPr>
                <a:spLocks/>
              </p:cNvSpPr>
              <p:nvPr/>
            </p:nvSpPr>
            <p:spPr bwMode="auto">
              <a:xfrm>
                <a:off x="4567238" y="2941638"/>
                <a:ext cx="2786063" cy="1346200"/>
              </a:xfrm>
              <a:custGeom>
                <a:avLst/>
                <a:gdLst>
                  <a:gd name="T0" fmla="*/ 711 w 741"/>
                  <a:gd name="T1" fmla="*/ 244 h 358"/>
                  <a:gd name="T2" fmla="*/ 30 w 741"/>
                  <a:gd name="T3" fmla="*/ 247 h 358"/>
                  <a:gd name="T4" fmla="*/ 21 w 741"/>
                  <a:gd name="T5" fmla="*/ 331 h 358"/>
                  <a:gd name="T6" fmla="*/ 68 w 741"/>
                  <a:gd name="T7" fmla="*/ 354 h 358"/>
                  <a:gd name="T8" fmla="*/ 105 w 741"/>
                  <a:gd name="T9" fmla="*/ 340 h 358"/>
                  <a:gd name="T10" fmla="*/ 637 w 741"/>
                  <a:gd name="T11" fmla="*/ 338 h 358"/>
                  <a:gd name="T12" fmla="*/ 721 w 741"/>
                  <a:gd name="T13" fmla="*/ 328 h 358"/>
                  <a:gd name="T14" fmla="*/ 711 w 741"/>
                  <a:gd name="T15" fmla="*/ 244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1" h="358">
                    <a:moveTo>
                      <a:pt x="711" y="244"/>
                    </a:moveTo>
                    <a:cubicBezTo>
                      <a:pt x="405" y="0"/>
                      <a:pt x="133" y="165"/>
                      <a:pt x="30" y="247"/>
                    </a:cubicBezTo>
                    <a:cubicBezTo>
                      <a:pt x="4" y="267"/>
                      <a:pt x="0" y="305"/>
                      <a:pt x="21" y="331"/>
                    </a:cubicBezTo>
                    <a:cubicBezTo>
                      <a:pt x="33" y="346"/>
                      <a:pt x="50" y="354"/>
                      <a:pt x="68" y="354"/>
                    </a:cubicBezTo>
                    <a:cubicBezTo>
                      <a:pt x="81" y="354"/>
                      <a:pt x="94" y="349"/>
                      <a:pt x="105" y="340"/>
                    </a:cubicBezTo>
                    <a:cubicBezTo>
                      <a:pt x="205" y="261"/>
                      <a:pt x="406" y="155"/>
                      <a:pt x="637" y="338"/>
                    </a:cubicBezTo>
                    <a:cubicBezTo>
                      <a:pt x="662" y="358"/>
                      <a:pt x="700" y="354"/>
                      <a:pt x="721" y="328"/>
                    </a:cubicBezTo>
                    <a:cubicBezTo>
                      <a:pt x="741" y="302"/>
                      <a:pt x="737" y="264"/>
                      <a:pt x="711"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4052888" y="1924050"/>
                <a:ext cx="3811588" cy="1601788"/>
              </a:xfrm>
              <a:custGeom>
                <a:avLst/>
                <a:gdLst>
                  <a:gd name="T0" fmla="*/ 984 w 1014"/>
                  <a:gd name="T1" fmla="*/ 319 h 426"/>
                  <a:gd name="T2" fmla="*/ 34 w 1014"/>
                  <a:gd name="T3" fmla="*/ 309 h 426"/>
                  <a:gd name="T4" fmla="*/ 18 w 1014"/>
                  <a:gd name="T5" fmla="*/ 392 h 426"/>
                  <a:gd name="T6" fmla="*/ 102 w 1014"/>
                  <a:gd name="T7" fmla="*/ 408 h 426"/>
                  <a:gd name="T8" fmla="*/ 909 w 1014"/>
                  <a:gd name="T9" fmla="*/ 413 h 426"/>
                  <a:gd name="T10" fmla="*/ 947 w 1014"/>
                  <a:gd name="T11" fmla="*/ 426 h 426"/>
                  <a:gd name="T12" fmla="*/ 994 w 1014"/>
                  <a:gd name="T13" fmla="*/ 403 h 426"/>
                  <a:gd name="T14" fmla="*/ 984 w 1014"/>
                  <a:gd name="T15" fmla="*/ 319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 h="426">
                    <a:moveTo>
                      <a:pt x="984" y="319"/>
                    </a:moveTo>
                    <a:cubicBezTo>
                      <a:pt x="579" y="0"/>
                      <a:pt x="185" y="206"/>
                      <a:pt x="34" y="309"/>
                    </a:cubicBezTo>
                    <a:cubicBezTo>
                      <a:pt x="7" y="327"/>
                      <a:pt x="0" y="365"/>
                      <a:pt x="18" y="392"/>
                    </a:cubicBezTo>
                    <a:cubicBezTo>
                      <a:pt x="37" y="419"/>
                      <a:pt x="75" y="426"/>
                      <a:pt x="102" y="408"/>
                    </a:cubicBezTo>
                    <a:cubicBezTo>
                      <a:pt x="262" y="298"/>
                      <a:pt x="579" y="153"/>
                      <a:pt x="909" y="413"/>
                    </a:cubicBezTo>
                    <a:cubicBezTo>
                      <a:pt x="920" y="422"/>
                      <a:pt x="934" y="426"/>
                      <a:pt x="947" y="426"/>
                    </a:cubicBezTo>
                    <a:cubicBezTo>
                      <a:pt x="964" y="426"/>
                      <a:pt x="982" y="418"/>
                      <a:pt x="994" y="403"/>
                    </a:cubicBezTo>
                    <a:cubicBezTo>
                      <a:pt x="1014" y="377"/>
                      <a:pt x="1010" y="339"/>
                      <a:pt x="984"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p:nvSpPr>
            <p:spPr bwMode="auto">
              <a:xfrm>
                <a:off x="3522663" y="923925"/>
                <a:ext cx="4838700" cy="1852613"/>
              </a:xfrm>
              <a:custGeom>
                <a:avLst/>
                <a:gdLst>
                  <a:gd name="T0" fmla="*/ 1255 w 1287"/>
                  <a:gd name="T1" fmla="*/ 384 h 493"/>
                  <a:gd name="T2" fmla="*/ 35 w 1287"/>
                  <a:gd name="T3" fmla="*/ 363 h 493"/>
                  <a:gd name="T4" fmla="*/ 19 w 1287"/>
                  <a:gd name="T5" fmla="*/ 447 h 493"/>
                  <a:gd name="T6" fmla="*/ 103 w 1287"/>
                  <a:gd name="T7" fmla="*/ 462 h 493"/>
                  <a:gd name="T8" fmla="*/ 1184 w 1287"/>
                  <a:gd name="T9" fmla="*/ 481 h 493"/>
                  <a:gd name="T10" fmla="*/ 1219 w 1287"/>
                  <a:gd name="T11" fmla="*/ 493 h 493"/>
                  <a:gd name="T12" fmla="*/ 1268 w 1287"/>
                  <a:gd name="T13" fmla="*/ 468 h 493"/>
                  <a:gd name="T14" fmla="*/ 1255 w 1287"/>
                  <a:gd name="T15" fmla="*/ 384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7" h="493">
                    <a:moveTo>
                      <a:pt x="1255" y="384"/>
                    </a:moveTo>
                    <a:cubicBezTo>
                      <a:pt x="724" y="0"/>
                      <a:pt x="263" y="206"/>
                      <a:pt x="35" y="363"/>
                    </a:cubicBezTo>
                    <a:cubicBezTo>
                      <a:pt x="7" y="382"/>
                      <a:pt x="0" y="419"/>
                      <a:pt x="19" y="447"/>
                    </a:cubicBezTo>
                    <a:cubicBezTo>
                      <a:pt x="38" y="474"/>
                      <a:pt x="75" y="481"/>
                      <a:pt x="103" y="462"/>
                    </a:cubicBezTo>
                    <a:cubicBezTo>
                      <a:pt x="305" y="323"/>
                      <a:pt x="714" y="141"/>
                      <a:pt x="1184" y="481"/>
                    </a:cubicBezTo>
                    <a:cubicBezTo>
                      <a:pt x="1195" y="489"/>
                      <a:pt x="1207" y="493"/>
                      <a:pt x="1219" y="493"/>
                    </a:cubicBezTo>
                    <a:cubicBezTo>
                      <a:pt x="1238" y="493"/>
                      <a:pt x="1256" y="484"/>
                      <a:pt x="1268" y="468"/>
                    </a:cubicBezTo>
                    <a:cubicBezTo>
                      <a:pt x="1287" y="441"/>
                      <a:pt x="1281" y="404"/>
                      <a:pt x="1255" y="3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9"/>
              <p:cNvSpPr>
                <a:spLocks noChangeArrowheads="1"/>
              </p:cNvSpPr>
              <p:nvPr/>
            </p:nvSpPr>
            <p:spPr bwMode="auto">
              <a:xfrm>
                <a:off x="5481638" y="4389438"/>
                <a:ext cx="976313" cy="977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Freeform 5"/>
            <p:cNvSpPr>
              <a:spLocks noChangeAspect="1" noEditPoints="1"/>
            </p:cNvSpPr>
            <p:nvPr/>
          </p:nvSpPr>
          <p:spPr bwMode="auto">
            <a:xfrm>
              <a:off x="5705428" y="4908981"/>
              <a:ext cx="471340" cy="914400"/>
            </a:xfrm>
            <a:custGeom>
              <a:avLst/>
              <a:gdLst>
                <a:gd name="T0" fmla="*/ 226 w 272"/>
                <a:gd name="T1" fmla="*/ 78 h 531"/>
                <a:gd name="T2" fmla="*/ 213 w 272"/>
                <a:gd name="T3" fmla="*/ 91 h 531"/>
                <a:gd name="T4" fmla="*/ 59 w 272"/>
                <a:gd name="T5" fmla="*/ 91 h 531"/>
                <a:gd name="T6" fmla="*/ 46 w 272"/>
                <a:gd name="T7" fmla="*/ 78 h 531"/>
                <a:gd name="T8" fmla="*/ 46 w 272"/>
                <a:gd name="T9" fmla="*/ 57 h 531"/>
                <a:gd name="T10" fmla="*/ 59 w 272"/>
                <a:gd name="T11" fmla="*/ 44 h 531"/>
                <a:gd name="T12" fmla="*/ 213 w 272"/>
                <a:gd name="T13" fmla="*/ 44 h 531"/>
                <a:gd name="T14" fmla="*/ 226 w 272"/>
                <a:gd name="T15" fmla="*/ 57 h 531"/>
                <a:gd name="T16" fmla="*/ 226 w 272"/>
                <a:gd name="T17" fmla="*/ 78 h 531"/>
                <a:gd name="T18" fmla="*/ 111 w 272"/>
                <a:gd name="T19" fmla="*/ 390 h 531"/>
                <a:gd name="T20" fmla="*/ 136 w 272"/>
                <a:gd name="T21" fmla="*/ 365 h 531"/>
                <a:gd name="T22" fmla="*/ 161 w 272"/>
                <a:gd name="T23" fmla="*/ 390 h 531"/>
                <a:gd name="T24" fmla="*/ 136 w 272"/>
                <a:gd name="T25" fmla="*/ 414 h 531"/>
                <a:gd name="T26" fmla="*/ 111 w 272"/>
                <a:gd name="T27" fmla="*/ 390 h 531"/>
                <a:gd name="T28" fmla="*/ 189 w 272"/>
                <a:gd name="T29" fmla="*/ 478 h 531"/>
                <a:gd name="T30" fmla="*/ 84 w 272"/>
                <a:gd name="T31" fmla="*/ 478 h 531"/>
                <a:gd name="T32" fmla="*/ 71 w 272"/>
                <a:gd name="T33" fmla="*/ 465 h 531"/>
                <a:gd name="T34" fmla="*/ 84 w 272"/>
                <a:gd name="T35" fmla="*/ 453 h 531"/>
                <a:gd name="T36" fmla="*/ 189 w 272"/>
                <a:gd name="T37" fmla="*/ 453 h 531"/>
                <a:gd name="T38" fmla="*/ 201 w 272"/>
                <a:gd name="T39" fmla="*/ 465 h 531"/>
                <a:gd name="T40" fmla="*/ 189 w 272"/>
                <a:gd name="T41" fmla="*/ 478 h 531"/>
                <a:gd name="T42" fmla="*/ 259 w 272"/>
                <a:gd name="T43" fmla="*/ 0 h 531"/>
                <a:gd name="T44" fmla="*/ 13 w 272"/>
                <a:gd name="T45" fmla="*/ 0 h 531"/>
                <a:gd name="T46" fmla="*/ 0 w 272"/>
                <a:gd name="T47" fmla="*/ 13 h 531"/>
                <a:gd name="T48" fmla="*/ 0 w 272"/>
                <a:gd name="T49" fmla="*/ 518 h 531"/>
                <a:gd name="T50" fmla="*/ 13 w 272"/>
                <a:gd name="T51" fmla="*/ 531 h 531"/>
                <a:gd name="T52" fmla="*/ 259 w 272"/>
                <a:gd name="T53" fmla="*/ 531 h 531"/>
                <a:gd name="T54" fmla="*/ 272 w 272"/>
                <a:gd name="T55" fmla="*/ 518 h 531"/>
                <a:gd name="T56" fmla="*/ 272 w 272"/>
                <a:gd name="T57" fmla="*/ 13 h 531"/>
                <a:gd name="T58" fmla="*/ 259 w 272"/>
                <a:gd name="T5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2" h="531">
                  <a:moveTo>
                    <a:pt x="226" y="78"/>
                  </a:moveTo>
                  <a:cubicBezTo>
                    <a:pt x="226" y="85"/>
                    <a:pt x="220" y="91"/>
                    <a:pt x="213" y="91"/>
                  </a:cubicBezTo>
                  <a:cubicBezTo>
                    <a:pt x="59" y="91"/>
                    <a:pt x="59" y="91"/>
                    <a:pt x="59" y="91"/>
                  </a:cubicBezTo>
                  <a:cubicBezTo>
                    <a:pt x="52" y="91"/>
                    <a:pt x="46" y="85"/>
                    <a:pt x="46" y="78"/>
                  </a:cubicBezTo>
                  <a:cubicBezTo>
                    <a:pt x="46" y="57"/>
                    <a:pt x="46" y="57"/>
                    <a:pt x="46" y="57"/>
                  </a:cubicBezTo>
                  <a:cubicBezTo>
                    <a:pt x="46" y="50"/>
                    <a:pt x="52" y="44"/>
                    <a:pt x="59" y="44"/>
                  </a:cubicBezTo>
                  <a:cubicBezTo>
                    <a:pt x="213" y="44"/>
                    <a:pt x="213" y="44"/>
                    <a:pt x="213" y="44"/>
                  </a:cubicBezTo>
                  <a:cubicBezTo>
                    <a:pt x="220" y="44"/>
                    <a:pt x="226" y="50"/>
                    <a:pt x="226" y="57"/>
                  </a:cubicBezTo>
                  <a:lnTo>
                    <a:pt x="226" y="78"/>
                  </a:lnTo>
                  <a:close/>
                  <a:moveTo>
                    <a:pt x="111" y="390"/>
                  </a:moveTo>
                  <a:cubicBezTo>
                    <a:pt x="111" y="376"/>
                    <a:pt x="123" y="365"/>
                    <a:pt x="136" y="365"/>
                  </a:cubicBezTo>
                  <a:cubicBezTo>
                    <a:pt x="150" y="365"/>
                    <a:pt x="161" y="376"/>
                    <a:pt x="161" y="390"/>
                  </a:cubicBezTo>
                  <a:cubicBezTo>
                    <a:pt x="161" y="403"/>
                    <a:pt x="150" y="414"/>
                    <a:pt x="136" y="414"/>
                  </a:cubicBezTo>
                  <a:cubicBezTo>
                    <a:pt x="123" y="414"/>
                    <a:pt x="111" y="403"/>
                    <a:pt x="111" y="390"/>
                  </a:cubicBezTo>
                  <a:moveTo>
                    <a:pt x="189" y="478"/>
                  </a:moveTo>
                  <a:cubicBezTo>
                    <a:pt x="84" y="478"/>
                    <a:pt x="84" y="478"/>
                    <a:pt x="84" y="478"/>
                  </a:cubicBezTo>
                  <a:cubicBezTo>
                    <a:pt x="77" y="478"/>
                    <a:pt x="71" y="472"/>
                    <a:pt x="71" y="465"/>
                  </a:cubicBezTo>
                  <a:cubicBezTo>
                    <a:pt x="71" y="458"/>
                    <a:pt x="77" y="453"/>
                    <a:pt x="84" y="453"/>
                  </a:cubicBezTo>
                  <a:cubicBezTo>
                    <a:pt x="189" y="453"/>
                    <a:pt x="189" y="453"/>
                    <a:pt x="189" y="453"/>
                  </a:cubicBezTo>
                  <a:cubicBezTo>
                    <a:pt x="196" y="453"/>
                    <a:pt x="201" y="458"/>
                    <a:pt x="201" y="465"/>
                  </a:cubicBezTo>
                  <a:cubicBezTo>
                    <a:pt x="201" y="472"/>
                    <a:pt x="196" y="478"/>
                    <a:pt x="189" y="478"/>
                  </a:cubicBezTo>
                  <a:moveTo>
                    <a:pt x="259" y="0"/>
                  </a:moveTo>
                  <a:cubicBezTo>
                    <a:pt x="13" y="0"/>
                    <a:pt x="13" y="0"/>
                    <a:pt x="13" y="0"/>
                  </a:cubicBezTo>
                  <a:cubicBezTo>
                    <a:pt x="6" y="0"/>
                    <a:pt x="0" y="6"/>
                    <a:pt x="0" y="13"/>
                  </a:cubicBezTo>
                  <a:cubicBezTo>
                    <a:pt x="0" y="518"/>
                    <a:pt x="0" y="518"/>
                    <a:pt x="0" y="518"/>
                  </a:cubicBezTo>
                  <a:cubicBezTo>
                    <a:pt x="0" y="525"/>
                    <a:pt x="6" y="531"/>
                    <a:pt x="13" y="531"/>
                  </a:cubicBezTo>
                  <a:cubicBezTo>
                    <a:pt x="259" y="531"/>
                    <a:pt x="259" y="531"/>
                    <a:pt x="259" y="531"/>
                  </a:cubicBezTo>
                  <a:cubicBezTo>
                    <a:pt x="266" y="531"/>
                    <a:pt x="272" y="525"/>
                    <a:pt x="272" y="518"/>
                  </a:cubicBezTo>
                  <a:cubicBezTo>
                    <a:pt x="272" y="13"/>
                    <a:pt x="272" y="13"/>
                    <a:pt x="272" y="13"/>
                  </a:cubicBezTo>
                  <a:cubicBezTo>
                    <a:pt x="272" y="6"/>
                    <a:pt x="266" y="0"/>
                    <a:pt x="259" y="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4498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OURCE_IMAGE" val="C:\Users\STEPHE~1\AppData\Local\Temp\articulate\presenter\imgtemp\JsW3jpOT_files\slide0001_image001.jpg"/>
  <p:tag name="ARTICULATE_PUBLISH_MODE" val="2"/>
</p:tagLst>
</file>

<file path=ppt/theme/theme1.xml><?xml version="1.0" encoding="utf-8"?>
<a:theme xmlns:a="http://schemas.openxmlformats.org/drawingml/2006/main" name="Office Theme">
  <a:themeElements>
    <a:clrScheme name="Dell 2013">
      <a:dk1>
        <a:srgbClr val="444444"/>
      </a:dk1>
      <a:lt1>
        <a:srgbClr val="FFFFFF"/>
      </a:lt1>
      <a:dk2>
        <a:srgbClr val="000000"/>
      </a:dk2>
      <a:lt2>
        <a:srgbClr val="AAAAAA"/>
      </a:lt2>
      <a:accent1>
        <a:srgbClr val="0085C3"/>
      </a:accent1>
      <a:accent2>
        <a:srgbClr val="7AB800"/>
      </a:accent2>
      <a:accent3>
        <a:srgbClr val="F2AF00"/>
      </a:accent3>
      <a:accent4>
        <a:srgbClr val="DC5034"/>
      </a:accent4>
      <a:accent5>
        <a:srgbClr val="CE1126"/>
      </a:accent5>
      <a:accent6>
        <a:srgbClr val="6E2585"/>
      </a:accent6>
      <a:hlink>
        <a:srgbClr val="009BBB"/>
      </a:hlink>
      <a:folHlink>
        <a:srgbClr val="444444"/>
      </a:folHlink>
    </a:clrScheme>
    <a:fontScheme name="Dell Museo Sans">
      <a:majorFont>
        <a:latin typeface="Museo Sans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Dell 2013">
      <a:dk1>
        <a:srgbClr val="444444"/>
      </a:dk1>
      <a:lt1>
        <a:srgbClr val="FFFFFF"/>
      </a:lt1>
      <a:dk2>
        <a:srgbClr val="444444"/>
      </a:dk2>
      <a:lt2>
        <a:srgbClr val="AAAAAA"/>
      </a:lt2>
      <a:accent1>
        <a:srgbClr val="0085C3"/>
      </a:accent1>
      <a:accent2>
        <a:srgbClr val="7AB800"/>
      </a:accent2>
      <a:accent3>
        <a:srgbClr val="F2AF00"/>
      </a:accent3>
      <a:accent4>
        <a:srgbClr val="DC5034"/>
      </a:accent4>
      <a:accent5>
        <a:srgbClr val="CE1126"/>
      </a:accent5>
      <a:accent6>
        <a:srgbClr val="6E2585"/>
      </a:accent6>
      <a:hlink>
        <a:srgbClr val="009BBB"/>
      </a:hlink>
      <a:folHlink>
        <a:srgbClr val="444444"/>
      </a:folHlink>
    </a:clrScheme>
    <a:fontScheme name="Dell Museo Sans">
      <a:majorFont>
        <a:latin typeface="Museo Sans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ellIndustry xmlns="dfdc0d96-f15c-425d-a790-1770b08b2b31"/>
    <DellAbstract xmlns="c33f06cb-6db9-4aa0-b086-4330d7ddf969" xsi:nil="true"/>
    <DellSegment xmlns="dfdc0d96-f15c-425d-a790-1770b08b2b31">
      <Value>21</Value>
    </DellSegment>
    <PublishingRollupImage xmlns="http://schemas.microsoft.com/sharepoint/v3" xsi:nil="true"/>
    <RelatedProduct xmlns="dfdc0d96-f15c-425d-a790-1770b08b2b31"/>
    <Indexable xmlns="c33f06cb-6db9-4aa0-b086-4330d7ddf969">true</Indexable>
    <Ranking xmlns="c33f06cb-6db9-4aa0-b086-4330d7ddf969" xsi:nil="true"/>
    <TargetIndustries xmlns="1de5aaec-2722-4215-8ad3-d85386247764" xsi:nil="true"/>
    <PublishingPageContent xmlns="http://schemas.microsoft.com/sharepoint/v3" xsi:nil="true"/>
    <smbAudience xmlns="dfdc0d96-f15c-425d-a790-1770b08b2b31"/>
    <patentNumber xmlns="c33f06cb-6db9-4aa0-b086-4330d7ddf969" xsi:nil="true"/>
    <DocumentNodeID xmlns="dfdc0d96-f15c-425d-a790-1770b08b2b31">ESG-2695-DEI-CHR-E47224-Why-Dell-Servers-Through-Partner-presentation-EMEA-MASTER</DocumentNodeID>
    <_internalcontent xmlns="dfdc0d96-f15c-425d-a790-1770b08b2b31" xsi:nil="true"/>
    <_DeploymentPackage xmlns="1de5aaec-2722-4215-8ad3-d85386247764" xsi:nil="true"/>
    <grmAudience xmlns="dfdc0d96-f15c-425d-a790-1770b08b2b31"/>
    <PublishingPageImage xmlns="http://schemas.microsoft.com/sharepoint/v3" xsi:nil="true"/>
    <DellLocale xmlns="dfdc0d96-f15c-425d-a790-1770b08b2b31">733;#ar_dz;#725;#ar_eg;#734;#ar_ma;#727;#ar_ae;#735;#ar_tn;#558;#zh_cn;#559;#zh_hk;#565;#zh_tw;#582;#cs_cz;#584;#da_dk;#580;#nl_be;#596;#nl_nl;#612;#en_aa;#608;#en_ed;#622;#en_al;#5;#en_all;#700;#en_ar;#556;#en_ap;#741;#en_ap_sts;#557;#en_au;#578;#en_ae;#717;#en_bd;#701;#en_bo;#576;#en_ba;#573;#en_bg;#718;#en_kh;#4;#en_ca;#607;#en_cf;#702;#en_cl;#740;#en_cn;#703;#en_co;#704;#en_cr;#575;#en_hr;#731;#en_dk;#705;#en_do;#706;#en_ec;#714;#en_sv;#572;#en_ee;#614;#en_fo;#726;#en_gb;#618;#en_gh;#604;#en_gb;#707;#en_gt;#708;#en_hn;#672;#en_hk;#571;#en_is;#560;#en_in;#719;#en_id;#590;#en_ie;#592;#en_il;#737;#en_jp;#738;#en_kr;#720;#en_lo;#674;#en_la;#570;#en_lv;#619;#en_ly;#569;#en_lt;#624;#en_mk;#562;#en_my;#709;#en_mx;#721;#en_mm;#563;#en_nz;#710;#en_ni;#620;#en_ng;#730;#en_no;#722;#en_pk;#711;#en_pa;#713;#en_py;#712;#en_pe;#723;#en_ph;#642;#en_pr;#623;#en_yu;#564;#en_sg;#577;#en_si;#742;#en_sns;#606;#en_za;#732;#en_se;#739;#en_tw;#566;#en_th;#6;#en_uk;#1;#en_us;#715;#en_uy;#668;#en_vi;#716;#en_ve;#724;#en_vn;#586;#fi_fi;#2;#fr_fr;#611;#fr_dz;#675;#fr_be;#673;#fr_ca;#616;#fr_cg;#615;#fr_cd;#729;#fr_ed;#617;#fr_ga;#594;#fr_lu;#609;#fr_ma;#621;#fr_sn;#676;#fr_ch;#610;#fr_tn;#579;#de_at;#3;#de_de;#581;#de_ch;#588;#el_gr;#591;#he_il;#589;#hu_hu;#593;#it_it;#626;#ja_jp;#561;#ko_kr;#597;#no_no;#598;#pl_pl;#630;#pt_br;#599;#pt_pt;#574;#ro_ro;#625;#ru_ua;#613;#ru_rs;#600;#ru_ru;#602;#sk_sk;#585;#es_es;#601;#sv_se;#603;#tr_tr</DellLocale>
    <Partners xmlns="1de5aaec-2722-4215-8ad3-d85386247764" xsi:nil="true"/>
    <PublishingExpirationDate xmlns="http://schemas.microsoft.com/sharepoint/v3" xsi:nil="true"/>
    <ExternalURL xmlns="c33f06cb-6db9-4aa0-b086-4330d7ddf969">
      <Url xsi:nil="true"/>
      <Description xsi:nil="true"/>
    </ExternalURL>
    <releaseDate xmlns="dfdc0d96-f15c-425d-a790-1770b08b2b31" xsi:nil="true"/>
    <Attributes xmlns="1de5aaec-2722-4215-8ad3-d85386247764">TechnologyTypes:technology-type-servers||TechnologyTypes:technology-type-converged-infrastructure||TechnologyTypes:technology-type-virtualization||SaleCycle:salecycle-qualify||Brand:brand-poweredge||Global_Language_Labels:en||Campaigns:campaigns-Dell-PowerEdge-13th-Generations-Servers</Attributes>
    <DellCategory xmlns="dfdc0d96-f15c-425d-a790-1770b08b2b31" xsi:nil="true"/>
    <DellCompany xmlns="dfdc0d96-f15c-425d-a790-1770b08b2b31"/>
    <PublishingStartDate xmlns="http://schemas.microsoft.com/sharepoint/v3" xsi:nil="true"/>
    <Template xmlns="c33f06cb-6db9-4aa0-b086-4330d7ddf969" xsi:nil="true"/>
    <grmHypervisor xmlns="c33f06cb-6db9-4aa0-b086-4330d7ddf969"/>
    <SubTitle xmlns="dfdc0d96-f15c-425d-a790-1770b08b2b31" xsi:nil="true"/>
    <RelatedProductCategories xmlns="dfdc0d96-f15c-425d-a790-1770b08b2b31"/>
    <_ApprovalWorkflowTrackingItem xmlns="1de5aaec-2722-4215-8ad3-d85386247764" xsi:nil="true"/>
    <relatedImages xmlns="c33f06cb-6db9-4aa0-b086-4330d7ddf969">&lt;div title="_schemaversion" id="_3"&gt;
  &lt;div title="_view"&gt;
    &lt;span title="_columns"&gt;1&lt;/span&gt;
    &lt;span title="_linkstyle"&gt;&lt;/span&gt;
    &lt;span title="_groupstyle"&gt;&lt;/span&gt;
  &lt;/div&gt;
&lt;/div&gt;</relatedImages>
    <AlternateFormats xmlns="dfdc0d96-f15c-425d-a790-1770b08b2b31" xsi:nil="true"/>
    <PublishingContactName xmlns="http://schemas.microsoft.com/sharepoint/v3" xsi:nil="true"/>
    <PublishingContact xmlns="http://schemas.microsoft.com/sharepoint/v3">
      <UserInfo>
        <DisplayName/>
        <AccountId>2743</AccountId>
        <AccountType/>
      </UserInfo>
    </PublishingContact>
    <grmEnvironment xmlns="dfdc0d96-f15c-425d-a790-1770b08b2b31"/>
    <CMSAudience xmlns="1de5aaec-2722-4215-8ad3-d85386247764" xsi:nil="true"/>
    <Taxonomy xmlns="1de5aaec-2722-4215-8ad3-d85386247764">TOPT:NAV_TOP-partner-library##</Taxonomy>
    <relatedProductSC xmlns="1de5aaec-2722-4215-8ad3-d85386247764" xsi:nil="true"/>
    <relatedBrand xmlns="dfdc0d96-f15c-425d-a790-1770b08b2b31"/>
    <pullQuote xmlns="dfdc0d96-f15c-425d-a790-1770b08b2b31" xsi:nil="true"/>
    <ReferenceLinks xmlns="c77d08f1-3c0b-4f10-af4e-aa37fdcb56a9" xsi:nil="true"/>
    <MoreLikeDocuments xmlns="c77d08f1-3c0b-4f10-af4e-aa37fdcb56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PDFItemEventSink Item Reciever</Name>
    <Synchronization>Default</Synchronization>
    <Type>10004</Type>
    <SequenceNumber>10000</SequenceNumber>
    <Assembly>Dell.Delphi.Moss.PDFEventSink, Version=1.0.0.0, Culture=neutral, PublicKeyToken=f124323282dd8013</Assembly>
    <Class>Dell.Delphi.Moss.PDFEventSink.PDFItemEventSink</Class>
    <Data/>
    <Filter/>
  </Receiver>
  <Receiver>
    <Name>PDFItemEventSink Item Reciever</Name>
    <Synchronization>Asynchronous</Synchronization>
    <Type>10004</Type>
    <SequenceNumber>10000</SequenceNumber>
    <Assembly>Dell.Delphi.Moss.PDFEventSink, Version=1.0.0.0, Culture=neutral, PublicKeyToken=f124323282dd8013</Assembly>
    <Class>Dell.Delphi.Moss.PDFEventSink.PDFItemEventSink</Class>
    <Data/>
    <Filter/>
  </Receiver>
</spe:Receivers>
</file>

<file path=customXml/item4.xml><?xml version="1.0" encoding="utf-8"?>
<?mso-contentType ?>
<cte xmlns="http://www.dell.com/moss/ctextend" ID="DellDocument" level1="document" level2="document"/>
</file>

<file path=customXml/item5.xml><?xml version="1.0" encoding="utf-8"?>
<ct:contentTypeSchema xmlns:ct="http://schemas.microsoft.com/office/2006/metadata/contentType" xmlns:ma="http://schemas.microsoft.com/office/2006/metadata/properties/metaAttributes" ct:_="" ma:_="" ma:contentTypeName="DellDocument" ma:contentTypeID="0x010100702EFAD4DD50154EA1FB50E64D3B771100AAE44108DDCBCD48AE1458E7E067566E" ma:contentTypeVersion="33" ma:contentTypeDescription="" ma:contentTypeScope="" ma:versionID="07c99850e1cdf7e4850cac5b3912ee78">
  <xsd:schema xmlns:xsd="http://www.w3.org/2001/XMLSchema" xmlns:xs="http://www.w3.org/2001/XMLSchema" xmlns:p="http://schemas.microsoft.com/office/2006/metadata/properties" xmlns:ns1="http://schemas.microsoft.com/sharepoint/v3" xmlns:ns2="c33f06cb-6db9-4aa0-b086-4330d7ddf969" xmlns:ns3="dfdc0d96-f15c-425d-a790-1770b08b2b31" xmlns:ns4="1de5aaec-2722-4215-8ad3-d85386247764" xmlns:ns5="c77d08f1-3c0b-4f10-af4e-aa37fdcb56a9" targetNamespace="http://schemas.microsoft.com/office/2006/metadata/properties" ma:root="true" ma:fieldsID="2f440e56151416860dd56d4a8baf73c6" ns1:_="" ns2:_="" ns3:_="" ns4:_="" ns5:_="">
    <xsd:import namespace="http://schemas.microsoft.com/sharepoint/v3"/>
    <xsd:import namespace="c33f06cb-6db9-4aa0-b086-4330d7ddf969"/>
    <xsd:import namespace="dfdc0d96-f15c-425d-a790-1770b08b2b31"/>
    <xsd:import namespace="1de5aaec-2722-4215-8ad3-d85386247764"/>
    <xsd:import namespace="c77d08f1-3c0b-4f10-af4e-aa37fdcb56a9"/>
    <xsd:element name="properties">
      <xsd:complexType>
        <xsd:sequence>
          <xsd:element name="documentManagement">
            <xsd:complexType>
              <xsd:all>
                <xsd:element ref="ns2:DellAbstract" minOccurs="0"/>
                <xsd:element ref="ns1:PublishingRollupImage" minOccurs="0"/>
                <xsd:element ref="ns2:relatedImages" minOccurs="0"/>
                <xsd:element ref="ns2:Indexable" minOccurs="0"/>
                <xsd:element ref="ns3:releaseDate" minOccurs="0"/>
                <xsd:element ref="ns2:Ranking" minOccurs="0"/>
                <xsd:element ref="ns3:AlternateFormats" minOccurs="0"/>
                <xsd:element ref="ns1:PublishingPageImage" minOccurs="0"/>
                <xsd:element ref="ns3:pullQuote" minOccurs="0"/>
                <xsd:element ref="ns1:PublishingStartDate" minOccurs="0"/>
                <xsd:element ref="ns1:PublishingExpirationDate" minOccurs="0"/>
                <xsd:element ref="ns4:Attributes" minOccurs="0"/>
                <xsd:element ref="ns3:SubTitle" minOccurs="0"/>
                <xsd:element ref="ns1:PublishingContactName" minOccurs="0"/>
                <xsd:element ref="ns2:ExternalURL" minOccurs="0"/>
                <xsd:element ref="ns1:PublishingContact" minOccurs="0"/>
                <xsd:element ref="ns3:DellCategory" minOccurs="0"/>
                <xsd:element ref="ns3:DellCompany" minOccurs="0"/>
                <xsd:element ref="ns3:DellIndustry" minOccurs="0"/>
                <xsd:element ref="ns3:DellLocale"/>
                <xsd:element ref="ns3:DellSegment" minOccurs="0"/>
                <xsd:element ref="ns4:relatedProductSC" minOccurs="0"/>
                <xsd:element ref="ns4:Partners" minOccurs="0"/>
                <xsd:element ref="ns3:RelatedProduct" minOccurs="0"/>
                <xsd:element ref="ns3:relatedBrand" minOccurs="0"/>
                <xsd:element ref="ns3:RelatedProductCategories" minOccurs="0"/>
                <xsd:element ref="ns2:Template" minOccurs="0"/>
                <xsd:element ref="ns3:DocumentNodeID" minOccurs="0"/>
                <xsd:element ref="ns3:_internalcontent" minOccurs="0"/>
                <xsd:element ref="ns4:_ApprovalWorkflowTrackingItem" minOccurs="0"/>
                <xsd:element ref="ns4:_DeploymentPackage" minOccurs="0"/>
                <xsd:element ref="ns3:grmAudience" minOccurs="0"/>
                <xsd:element ref="ns4:TargetIndustries" minOccurs="0"/>
                <xsd:element ref="ns2:grmHypervisor" minOccurs="0"/>
                <xsd:element ref="ns1:PublishingPageContent" minOccurs="0"/>
                <xsd:element ref="ns3:smbAudience" minOccurs="0"/>
                <xsd:element ref="ns2:patentNumber" minOccurs="0"/>
                <xsd:element ref="ns3:grmEnvironment" minOccurs="0"/>
                <xsd:element ref="ns4:CMSAudience" minOccurs="0"/>
                <xsd:element ref="ns4:Taxonomy" minOccurs="0"/>
                <xsd:element ref="ns5:ReferenceLinks" minOccurs="0"/>
                <xsd:element ref="ns5:MoreLikeDocu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4" nillable="true" ma:displayName="Rollup Image" ma:description="The Rollup Image is a thumbnail image used in search results and other document listing modules.." ma:internalName="PublishingRollupImage">
      <xsd:simpleType>
        <xsd:restriction base="dms:Unknown"/>
      </xsd:simpleType>
    </xsd:element>
    <xsd:element name="PublishingPageImage" ma:index="10" nillable="true" ma:displayName="Page Image" ma:description="The Page Image is reserved for the hero and / or banner image of a page / article. To put an image in line with text, use the Insert Image feature within the Page Content field. Note that a page is best optimized for natural search with image filenames and Alternate Text that contextually support the content." ma:internalName="PublishingPageImage">
      <xsd:simpleType>
        <xsd:restriction base="dms:Unknown"/>
      </xsd:simpleType>
    </xsd:element>
    <xsd:element name="PublishingStartDate" ma:index="12" nillable="true" ma:displayName="Scheduling Start Date" ma:description="" ma:internalName="PublishingStartDate" ma:readOnly="false">
      <xsd:simpleType>
        <xsd:restriction base="dms:Unknown"/>
      </xsd:simpleType>
    </xsd:element>
    <xsd:element name="PublishingExpirationDate" ma:index="13" nillable="true" ma:displayName="Scheduling End Date" ma:description="" ma:internalName="PublishingExpirationDate">
      <xsd:simpleType>
        <xsd:restriction base="dms:Unknown"/>
      </xsd:simpleType>
    </xsd:element>
    <xsd:element name="PublishingContactName" ma:index="16" nillable="true" ma:displayName="Contact Name" ma:internalName="PublishingContactName">
      <xsd:simpleType>
        <xsd:restriction base="dms:Text">
          <xsd:maxLength value="255"/>
        </xsd:restriction>
      </xsd:simpleType>
    </xsd:element>
    <xsd:element name="PublishingContact" ma:index="18"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PageContent" ma:index="42" nillable="true" ma:displayName="Page Content" ma:description="The Page Content field is used for the primary content of an article / page." ma:hidden="true" ma:internalName="PublishingPageConte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3f06cb-6db9-4aa0-b086-4330d7ddf969" elementFormDefault="qualified">
    <xsd:import namespace="http://schemas.microsoft.com/office/2006/documentManagement/types"/>
    <xsd:import namespace="http://schemas.microsoft.com/office/infopath/2007/PartnerControls"/>
    <xsd:element name="DellAbstract" ma:index="3" nillable="true" ma:displayName="DellAbstract" ma:description="The Abstract field is used to manage an abstract of a piece of content.  If this field is blank, the system will fall back to the Page Content field and generate an abstract automatically ." ma:internalName="DellAbstract">
      <xsd:simpleType>
        <xsd:restriction base="dms:Note"/>
      </xsd:simpleType>
    </xsd:element>
    <xsd:element name="relatedImages" ma:index="5" nillable="true" ma:displayName="relatedImages" ma:description="The Related Images field is used to associate an article / page with a managed set of images that are distinct from images in line with the core content (i.e. in the body paragraphs).  These images can be displayed programatically in fragments." ma:internalName="relatedImages">
      <xsd:simpleType>
        <xsd:restriction base="dms:Unknown"/>
      </xsd:simpleType>
    </xsd:element>
    <xsd:element name="Indexable" ma:index="6" nillable="true" ma:displayName="Indexable" ma:default="1" ma:description="The Indexable column is used to tag a document as visible to the search index or not.  To make the document visible, check the box.  The default value is yes (checked).  This data feeds navigation." ma:internalName="Indexable" ma:readOnly="false">
      <xsd:simpleType>
        <xsd:restriction base="dms:Boolean"/>
      </xsd:simpleType>
    </xsd:element>
    <xsd:element name="Ranking" ma:index="8" nillable="true" ma:displayName="Boost" ma:decimals="0" ma:description="boost prioritizes content to the top of a document search results and has a valid range of 0 - 100, with 100 being the highest priority and 0 having no priority." ma:internalName="Ranking" ma:percentage="FALSE">
      <xsd:simpleType>
        <xsd:restriction base="dms:Number">
          <xsd:maxInclusive value="100"/>
          <xsd:minInclusive value="0"/>
        </xsd:restriction>
      </xsd:simpleType>
    </xsd:element>
    <xsd:element name="ExternalURL" ma:index="17" nillable="true" ma:displayName="RedirectURL" ma:description="The Redirect URL field is used to maintain links to webpages that our external to the content management system.  These can be either links to a different Dell.com system or to a 3rd party site.  IMPORTANT: If a URL is present in this field, the system will bypass a CMS page and link any results for this document to the URL specified." ma:format="Hyperlink" ma:internalName="ExternalURL">
      <xsd:complexType>
        <xsd:complexContent>
          <xsd:extension base="dms:URL">
            <xsd:sequence>
              <xsd:element name="Url" type="dms:ValidUrl" minOccurs="0" nillable="true"/>
              <xsd:element name="Description" type="xsd:string" nillable="true"/>
            </xsd:sequence>
          </xsd:extension>
        </xsd:complexContent>
      </xsd:complexType>
    </xsd:element>
    <xsd:element name="Template" ma:index="29" nillable="true" ma:displayName="Template" ma:description="The Template field allows you to pick from available customer facing templates if more than one are available for a particular content/page type." ma:list="f6676a30-558e-4f6c-b631-569dfc910908" ma:internalName="Template" ma:showField="metaName" ma:web="60042731-5822-4f6e-9db4-955aaaa20e7a">
      <xsd:simpleType>
        <xsd:restriction base="dms:Lookup"/>
      </xsd:simpleType>
    </xsd:element>
    <xsd:element name="grmHypervisor" ma:index="41" nillable="true" ma:displayName="grmHypervisor" ma:description="The GRM Hypervisor field is used to tag content with the appropriate hypervisor technology. This data will feed faceted navigation." ma:list="058c9d2f-d80b-4221-a7a6-8ffc06b68f97" ma:internalName="grmHypervisor"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patentNumber" ma:index="44" nillable="true" ma:displayName="patentNumber" ma:hidden="true" ma:internalName="patentNumb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dc0d96-f15c-425d-a790-1770b08b2b31" elementFormDefault="qualified">
    <xsd:import namespace="http://schemas.microsoft.com/office/2006/documentManagement/types"/>
    <xsd:import namespace="http://schemas.microsoft.com/office/infopath/2007/PartnerControls"/>
    <xsd:element name="releaseDate" ma:index="7" nillable="true" ma:displayName="releaseDate" ma:description="The Release Date field is used to display the original content release date.  This is different from the scheduling start date and modified date.  This field will primarily be used for pre-existing content that is migrated into the new system from Storm, and hence was &quot;published&quot; on Dell earlier than the publishing start, modified and creation dates that the asset will have in MOSS.  This field is required, but by default will have today's date populated unless the user wishes to change it to a different date value." ma:format="DateOnly" ma:internalName="releaseDate">
      <xsd:simpleType>
        <xsd:restriction base="dms:DateTime"/>
      </xsd:simpleType>
    </xsd:element>
    <xsd:element name="AlternateFormats" ma:index="9" nillable="true" ma:displayName="AlternateFormats" ma:description="The Alternate Formats field is used to associate an article / page with alternate (downloadable) formats of the same content if available.  By default, pages automatically generated by a document library item (such as a PDF) will automatically generate the downloadable format link." ma:internalName="AlternateFormats">
      <xsd:simpleType>
        <xsd:restriction base="dms:Unknown"/>
      </xsd:simpleType>
    </xsd:element>
    <xsd:element name="pullQuote" ma:index="11" nillable="true" ma:displayName="pullQuote" ma:description="The Pull Quote field is used to highlight a quote from a particular article and / or speaker." ma:internalName="pullQuote">
      <xsd:simpleType>
        <xsd:restriction base="dms:Note">
          <xsd:maxLength value="255"/>
        </xsd:restriction>
      </xsd:simpleType>
    </xsd:element>
    <xsd:element name="SubTitle" ma:index="15" nillable="true" ma:displayName="SubTitle" ma:description="The Sub Title field is used to display a secondary, longer title for an article if necessary." ma:internalName="SubTitle">
      <xsd:simpleType>
        <xsd:restriction base="dms:Note">
          <xsd:maxLength value="255"/>
        </xsd:restriction>
      </xsd:simpleType>
    </xsd:element>
    <xsd:element name="DellCategory" ma:index="19" nillable="true" ma:displayName="DellCategory" ma:description="The Dell Category field is used to tag a piece of content with the desired customer facing category.  As the system is aware of category hierarchy, you only need to tag it with the desired category itself and not every parent category in the path, e.g. press releases need only be tagged with &quot;about-dell-press-releases&quot;, not both &quot;about-dell-press-releases&quot; and &quot;about-dell&quot;." ma:list="b51f65b8-5458-4691-b7f0-502d1df31aa0" ma:internalName="DellCategory" ma:showField="Title" ma:web="60042731-5822-4f6e-9db4-955aaaa20e7a">
      <xsd:simpleType>
        <xsd:restriction base="dms:Unknown"/>
      </xsd:simpleType>
    </xsd:element>
    <xsd:element name="DellCompany" ma:index="20" nillable="true" ma:displayName="DellCompany" ma:description="The Company list is used to tag content about a specific Dell partner or company.  This data is used to feed faceted navigation." ma:list="7adcc13a-1f9e-44e8-a1a8-ae8a0dd8d106" ma:internalName="DellCompany"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ellIndustry" ma:index="21" nillable="true" ma:displayName="DellIndustry" ma:description="The Industry field is used to tag content that is about a specific industry.  This data is used to feed faceted navigation." ma:list="a637aa7c-e0b4-466a-a97a-678348933e88" ma:internalName="DellIndustry"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ellLocale" ma:index="22" ma:displayName="DellLocale" ma:description="The Locale field is used to identify which locales a piece of content will be syndicated to.  For example, en_all tagged documents will be syndicated to all country sites that display English content.  This field does not dictate translation." ma:list="af6d9351-c2a1-4541-b416-fed7afc9aa27" ma:internalName="DellLocale" ma:showField="Locale" ma:web="c77d08f1-3c0b-4f10-af4e-aa37fdcb56a9">
      <xsd:simpleType>
        <xsd:restriction base="dms:Unknown"/>
      </xsd:simpleType>
    </xsd:element>
    <xsd:element name="DellSegment" ma:index="23" nillable="true" ma:displayName="DellSegment" ma:description="The Segment field is used to identify which Dell Segments a piece of content will be syndicated to." ma:list="e76560e8-6ec0-4310-a4d1-2f1932a57e04" ma:internalName="DellSegment"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Product" ma:index="26" nillable="true" ma:displayName="RelatedProduct" ma:description="ATTENTION: This field has been deprecated as of 2/4/2010.  To associate your document to a product use the NEW &quot;RELATED PRODUCT&quot; field below.  &#10;---If you have any questions please contact the CAT team." ma:hidden="true" ma:list="6b368c59-0b62-4ebf-a849-3b72ae585e32" ma:internalName="RelatedProduct" ma:readOnly="fals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Brand" ma:index="27" nillable="true" ma:displayName="relatedProductBrand" ma:description="The Related Product Brand field is used to tag content about a specific product brand(s)." ma:list="5cd81665-3038-4e63-8fd8-89a03ec8fd9d" ma:internalName="relatedBrand"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ProductCategories" ma:index="28" nillable="true" ma:displayName="RelatedProductCategories" ma:description="The Related Product Category field is used to tag content about a specific product category(ies)." ma:list="3c93f0ec-9e4c-4747-a648-03b45bd072e9" ma:internalName="RelatedProductCategories"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ocumentNodeID" ma:index="30" nillable="true" ma:displayName="DocumentNodeID" ma:hidden="true" ma:internalName="DocumentNodeID" ma:readOnly="false">
      <xsd:simpleType>
        <xsd:restriction base="dms:Text">
          <xsd:maxLength value="255"/>
        </xsd:restriction>
      </xsd:simpleType>
    </xsd:element>
    <xsd:element name="_internalcontent" ma:index="31" nillable="true" ma:displayName="_internalcontent" ma:internalName="_internalcontent">
      <xsd:simpleType>
        <xsd:restriction base="dms:Note"/>
      </xsd:simpleType>
    </xsd:element>
    <xsd:element name="grmAudience" ma:index="39" nillable="true" ma:displayName="grmAudience" ma:description="The GRM Audience field is used by the relationship segment to tag content with the appropriate audience. This data will feed faceted navigation." ma:list="797519a8-ead3-48f3-98ab-cd118efbcb51" ma:internalName="grmAudienc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smbAudience" ma:index="43" nillable="true" ma:displayName="smbAudience" ma:description="The SMB Audience field is used to tag content with the appropriate audience. This data will feed faceted navigation." ma:list="797519a8-ead3-48f3-98ab-cd118efbcb51" ma:internalName="smbAudienc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grmEnvironment" ma:index="45" nillable="true" ma:displayName="grmEnvironment" ma:description="The GRM Environment field is used by relationship segments to tag content with the appropriate environment size. This data will feed faceted navigation." ma:list="c2f89ef7-7069-49ad-a985-ba0176b4149c" ma:internalName="grmEnvironment"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e5aaec-2722-4215-8ad3-d85386247764" elementFormDefault="qualified">
    <xsd:import namespace="http://schemas.microsoft.com/office/2006/documentManagement/types"/>
    <xsd:import namespace="http://schemas.microsoft.com/office/infopath/2007/PartnerControls"/>
    <xsd:element name="Attributes" ma:index="14" nillable="true" ma:displayName="Attributes" ma:internalName="Attributes">
      <xsd:simpleType>
        <xsd:restriction base="dms:Unknown"/>
      </xsd:simpleType>
    </xsd:element>
    <xsd:element name="relatedProductSC" ma:index="24" nillable="true" ma:displayName="Related Product" ma:description="The Related Product field is used to tag content about a specific product(s)." ma:list="d3e51028-3606-4b64-b43d-72fc5e0d886e" ma:internalName="relatedProductSC" ma:showField="fa564e0f-0c70-4ab9-b863-0177e6ddd247" ma:web="60042731-5822-4f6e-9db4-955aaaa20e7a">
      <xsd:simpleType>
        <xsd:restriction base="dms:Unknown"/>
      </xsd:simpleType>
    </xsd:element>
    <xsd:element name="Partners" ma:index="25" nillable="true" ma:displayName="Partners" ma:list="c614daed-e1ee-4549-b898-b843f7a23f3e" ma:internalName="Partners" ma:showField="7a18191a-260a-4de3-9f14-28c466cf8e64" ma:web="60042731-5822-4f6e-9db4-955aaaa20e7a">
      <xsd:simpleType>
        <xsd:restriction base="dms:Unknown"/>
      </xsd:simpleType>
    </xsd:element>
    <xsd:element name="_ApprovalWorkflowTrackingItem" ma:index="37" nillable="true" ma:displayName="_ApprovalWorkflowTrackingItem" ma:hidden="true" ma:internalName="_ApprovalWorkflowTrackingItem">
      <xsd:simpleType>
        <xsd:restriction base="dms:Text"/>
      </xsd:simpleType>
    </xsd:element>
    <xsd:element name="_DeploymentPackage" ma:index="38" nillable="true" ma:displayName="_DeploymentPackage" ma:hidden="true" ma:internalName="_DeploymentPackage">
      <xsd:simpleType>
        <xsd:restriction base="dms:Text"/>
      </xsd:simpleType>
    </xsd:element>
    <xsd:element name="TargetIndustries" ma:index="40" nillable="true" ma:displayName="Target Industries" ma:internalName="TargetIndustries">
      <xsd:simpleType>
        <xsd:restriction base="dms:Unknown"/>
      </xsd:simpleType>
    </xsd:element>
    <xsd:element name="CMSAudience" ma:index="47" nillable="true" ma:displayName="CMSAudience" ma:internalName="CMSAudience">
      <xsd:simpleType>
        <xsd:restriction base="dms:Note"/>
      </xsd:simpleType>
    </xsd:element>
    <xsd:element name="Taxonomy" ma:index="48" nillable="true" ma:displayName="Taxonomy" ma:description="Use this field to tag your content using the appropriate Taxonomy Studio term. During the nuLearn migration, it is best to use both DellCategory and Taxonomy." ma:internalName="Taxonom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7d08f1-3c0b-4f10-af4e-aa37fdcb56a9" elementFormDefault="qualified">
    <xsd:import namespace="http://schemas.microsoft.com/office/2006/documentManagement/types"/>
    <xsd:import namespace="http://schemas.microsoft.com/office/infopath/2007/PartnerControls"/>
    <xsd:element name="ReferenceLinks" ma:index="49" nillable="true" ma:displayName="ReferenceLinks" ma:internalName="ReferenceLinks">
      <xsd:simpleType>
        <xsd:restriction base="dms:Unknown"/>
      </xsd:simpleType>
    </xsd:element>
    <xsd:element name="MoreLikeDocuments" ma:index="50" nillable="true" ma:displayName="MoreLikeDocuments" ma:internalName="MoreLikeDocument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1DE4C0-1D31-4A4F-8CF7-DC5721F9E78E}"/>
</file>

<file path=customXml/itemProps2.xml><?xml version="1.0" encoding="utf-8"?>
<ds:datastoreItem xmlns:ds="http://schemas.openxmlformats.org/officeDocument/2006/customXml" ds:itemID="{34CCB61A-4096-4F22-B9DD-92C0DD8B24DD}"/>
</file>

<file path=customXml/itemProps3.xml><?xml version="1.0" encoding="utf-8"?>
<ds:datastoreItem xmlns:ds="http://schemas.openxmlformats.org/officeDocument/2006/customXml" ds:itemID="{7C6DFC11-F238-498A-AEB8-B2CAB316C339}"/>
</file>

<file path=customXml/itemProps4.xml><?xml version="1.0" encoding="utf-8"?>
<ds:datastoreItem xmlns:ds="http://schemas.openxmlformats.org/officeDocument/2006/customXml" ds:itemID="{6A8C9C3B-58EA-4127-9837-9D3B408207E6}"/>
</file>

<file path=customXml/itemProps5.xml><?xml version="1.0" encoding="utf-8"?>
<ds:datastoreItem xmlns:ds="http://schemas.openxmlformats.org/officeDocument/2006/customXml" ds:itemID="{FF595AF5-F52E-4862-941B-C4E652968529}"/>
</file>

<file path=docProps/app.xml><?xml version="1.0" encoding="utf-8"?>
<Properties xmlns="http://schemas.openxmlformats.org/officeDocument/2006/extended-properties" xmlns:vt="http://schemas.openxmlformats.org/officeDocument/2006/docPropsVTypes">
  <TotalTime>245</TotalTime>
  <Words>949</Words>
  <Application>Microsoft Office PowerPoint</Application>
  <PresentationFormat>Custom</PresentationFormat>
  <Paragraphs>137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Why Dell Servers</vt:lpstr>
      <vt:lpstr>Why Dell Servers</vt:lpstr>
      <vt:lpstr>Dell PowerEdge: Server portfolio</vt:lpstr>
      <vt:lpstr>Dell Servers Strategy</vt:lpstr>
      <vt:lpstr>Dell PowerEdge: Differentiating features</vt:lpstr>
      <vt:lpstr>PowerEdge servers: industry-leading innovation</vt:lpstr>
      <vt:lpstr>What could you do with PowerEdge servers?</vt:lpstr>
      <vt:lpstr>Where to go from 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Dell PowerEdge Servers</dc:title>
  <dc:creator>LR</dc:creator>
  <dc:description>PowerEdge, Server Solutions, Virtualization, Converged Infrastructure, Storage</dc:description>
  <cp:lastModifiedBy>Alison Houston</cp:lastModifiedBy>
  <cp:revision>35</cp:revision>
  <dcterms:created xsi:type="dcterms:W3CDTF">2013-09-26T16:30:04Z</dcterms:created>
  <dcterms:modified xsi:type="dcterms:W3CDTF">2014-05-20T11:14:44Z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0x010100702EFAD4DD50154EA1FB50E64D3B771100AAE44108DDCBCD48AE1458E7E067566E</vt:lpwstr>
  </property>
  <property fmtid="{D5CDD505-2E9C-101B-9397-08002B2CF9AE}" pid="3" name="WorkflowsHistory">
    <vt:lpwstr>&lt;WorkflowsHistory xmlns:i="http://www.w3.org/2001/XMLSchema-instance"&gt;&lt;SchemaVersion xmlns="http://schemas.datacontract.org/2004/07/Dell.Delphi.Publishing.Common.PropertyBag"&gt;1.0&lt;/SchemaVersion&gt;&lt;Workflows&gt;&lt;WorkflowInfo&gt;&lt;AssociationId&gt;dde85862-a347-4ab2-9978-f8fbaf7d965f&lt;/AssociationId&gt;&lt;InstanceId&gt;b215c039-5bab-4f5f-9a02-c12907c811e2&lt;/InstanceId&gt;&lt;ListId&gt;6c02be23-0305-4156-9b53-2d56083e8755&lt;/ListId&gt;&lt;ListItemId&gt;953846&lt;/ListItemId&gt;&lt;Locales/&gt;&lt;SiteId&gt;f5d6b119-dec9-4f43-aad9-e4dde8824cbe&lt;/SiteId&gt;&lt;Type&gt;Feedback&lt;/Type&gt;&lt;WebId&gt;9051a49a-e905-456a-b20d-332b2faf3b91&lt;/WebId&gt;&lt;/WorkflowInfo&gt;&lt;WorkflowInfo&gt;&lt;AssociationId&gt;dde85862-a347-4ab2-9978-f8fbaf7d965f&lt;/AssociationId&gt;&lt;InstanceId&gt;fee78a0d-5919-4dee-a771-9a1520fe7767&lt;/InstanceId&gt;&lt;ListId&gt;6c02be23-0305-4156-9b53-2d56083e8755&lt;/ListId&gt;&lt;ListItemId&gt;1013847&lt;/ListItemId&gt;&lt;Locales/&gt;&lt;SiteId&gt;f5d6b119-dec9-4f43-aad9-e4dde8824cbe&lt;/SiteId&gt;&lt;Type&gt;Feedback&lt;/Type&gt;&lt;WebId&gt;9051a49a-e905-456a-b20d-332b2faf3b91&lt;/WebId&gt;&lt;/WorkflowInfo&gt;&lt;/Workflows&gt;&lt;/WorkflowsHistory&gt;</vt:lpwstr>
  </property>
  <property fmtid="{D5CDD505-2E9C-101B-9397-08002B2CF9AE}" pid="4" name="PositiveFeedback,3.1">
    <vt:lpwstr>&lt;PositiveFeedback xmlns="http://schemas.datacontract.org/2004/07/Dell.Delphi.Publishing.Workflow.Routing" xmlns:i="http://www.w3.org/2001/XMLSchema-instance"&gt;&lt;SchemaVersion xmlns="http://schemas.datacontract.org/2004/07/Dell.Delphi.Publishing.Common.PropertyBag"&gt;1.0&lt;/SchemaVersion&gt;&lt;/PositiveFeedback&gt;</vt:lpwstr>
  </property>
  <property fmtid="{D5CDD505-2E9C-101B-9397-08002B2CF9AE}" pid="5" name="PositiveFeedback,4.1">
    <vt:lpwstr>&lt;PositiveFeedback xmlns="http://schemas.datacontract.org/2004/07/Dell.Delphi.Publishing.Workflow.Routing" xmlns:i="http://www.w3.org/2001/XMLSchema-instance"&gt;&lt;SchemaVersion xmlns="http://schemas.datacontract.org/2004/07/Dell.Delphi.Publishing.Common.PropertyBag"&gt;1.0&lt;/SchemaVersion&gt;&lt;/PositiveFeedback&gt;</vt:lpwstr>
  </property>
</Properties>
</file>